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notesMasterIdLst>
    <p:notesMasterId r:id="rId88"/>
  </p:notesMasterIdLst>
  <p:sldIdLst>
    <p:sldId id="1092" r:id="rId2"/>
    <p:sldId id="450" r:id="rId3"/>
    <p:sldId id="440" r:id="rId4"/>
    <p:sldId id="441" r:id="rId5"/>
    <p:sldId id="442" r:id="rId6"/>
    <p:sldId id="444" r:id="rId7"/>
    <p:sldId id="445" r:id="rId8"/>
    <p:sldId id="446" r:id="rId9"/>
    <p:sldId id="447" r:id="rId10"/>
    <p:sldId id="449" r:id="rId11"/>
    <p:sldId id="727" r:id="rId12"/>
    <p:sldId id="451" r:id="rId13"/>
    <p:sldId id="360" r:id="rId14"/>
    <p:sldId id="376" r:id="rId15"/>
    <p:sldId id="454" r:id="rId16"/>
    <p:sldId id="453" r:id="rId17"/>
    <p:sldId id="456" r:id="rId18"/>
    <p:sldId id="455" r:id="rId19"/>
    <p:sldId id="389" r:id="rId20"/>
    <p:sldId id="390" r:id="rId21"/>
    <p:sldId id="392" r:id="rId22"/>
    <p:sldId id="393" r:id="rId23"/>
    <p:sldId id="391" r:id="rId24"/>
    <p:sldId id="394" r:id="rId25"/>
    <p:sldId id="466" r:id="rId26"/>
    <p:sldId id="457" r:id="rId27"/>
    <p:sldId id="458" r:id="rId28"/>
    <p:sldId id="459" r:id="rId29"/>
    <p:sldId id="460" r:id="rId30"/>
    <p:sldId id="461" r:id="rId31"/>
    <p:sldId id="462" r:id="rId32"/>
    <p:sldId id="463" r:id="rId33"/>
    <p:sldId id="467" r:id="rId34"/>
    <p:sldId id="469" r:id="rId35"/>
    <p:sldId id="478" r:id="rId36"/>
    <p:sldId id="471" r:id="rId37"/>
    <p:sldId id="472" r:id="rId38"/>
    <p:sldId id="473" r:id="rId39"/>
    <p:sldId id="474" r:id="rId40"/>
    <p:sldId id="475" r:id="rId41"/>
    <p:sldId id="476" r:id="rId42"/>
    <p:sldId id="477" r:id="rId43"/>
    <p:sldId id="479" r:id="rId44"/>
    <p:sldId id="480" r:id="rId45"/>
    <p:sldId id="481" r:id="rId46"/>
    <p:sldId id="733" r:id="rId47"/>
    <p:sldId id="564" r:id="rId48"/>
    <p:sldId id="565" r:id="rId49"/>
    <p:sldId id="566" r:id="rId50"/>
    <p:sldId id="567" r:id="rId51"/>
    <p:sldId id="568" r:id="rId52"/>
    <p:sldId id="569" r:id="rId53"/>
    <p:sldId id="570" r:id="rId54"/>
    <p:sldId id="571" r:id="rId55"/>
    <p:sldId id="572" r:id="rId56"/>
    <p:sldId id="573" r:id="rId57"/>
    <p:sldId id="574" r:id="rId58"/>
    <p:sldId id="575" r:id="rId59"/>
    <p:sldId id="576" r:id="rId60"/>
    <p:sldId id="577" r:id="rId61"/>
    <p:sldId id="578" r:id="rId62"/>
    <p:sldId id="579" r:id="rId63"/>
    <p:sldId id="580" r:id="rId64"/>
    <p:sldId id="582" r:id="rId65"/>
    <p:sldId id="583" r:id="rId66"/>
    <p:sldId id="584" r:id="rId67"/>
    <p:sldId id="734" r:id="rId68"/>
    <p:sldId id="509" r:id="rId69"/>
    <p:sldId id="510" r:id="rId70"/>
    <p:sldId id="512" r:id="rId71"/>
    <p:sldId id="513" r:id="rId72"/>
    <p:sldId id="514" r:id="rId73"/>
    <p:sldId id="515" r:id="rId74"/>
    <p:sldId id="516" r:id="rId75"/>
    <p:sldId id="517" r:id="rId76"/>
    <p:sldId id="524" r:id="rId77"/>
    <p:sldId id="525" r:id="rId78"/>
    <p:sldId id="526" r:id="rId79"/>
    <p:sldId id="528" r:id="rId80"/>
    <p:sldId id="529" r:id="rId81"/>
    <p:sldId id="732" r:id="rId82"/>
    <p:sldId id="532" r:id="rId83"/>
    <p:sldId id="533" r:id="rId84"/>
    <p:sldId id="535" r:id="rId85"/>
    <p:sldId id="536" r:id="rId86"/>
    <p:sldId id="728"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8" autoAdjust="0"/>
    <p:restoredTop sz="97575" autoAdjust="0"/>
  </p:normalViewPr>
  <p:slideViewPr>
    <p:cSldViewPr snapToGrid="0">
      <p:cViewPr varScale="1">
        <p:scale>
          <a:sx n="88" d="100"/>
          <a:sy n="88" d="100"/>
        </p:scale>
        <p:origin x="1389"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26F8E1-D84A-44BD-AFC6-9B54380022BF}" type="datetimeFigureOut">
              <a:rPr lang="en-US" smtClean="0"/>
              <a:t>9/8/2024</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4B8F7-AA39-458F-B195-A32598CB2594}" type="slidenum">
              <a:rPr lang="en-US" smtClean="0"/>
              <a:t>‹#›</a:t>
            </a:fld>
            <a:endParaRPr lang="en-US"/>
          </a:p>
        </p:txBody>
      </p:sp>
    </p:spTree>
    <p:extLst>
      <p:ext uri="{BB962C8B-B14F-4D97-AF65-F5344CB8AC3E}">
        <p14:creationId xmlns:p14="http://schemas.microsoft.com/office/powerpoint/2010/main" val="2748836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itchFamily="2" charset="-122"/>
            </a:endParaRPr>
          </a:p>
        </p:txBody>
      </p:sp>
      <p:sp>
        <p:nvSpPr>
          <p:cNvPr id="4" name="Slide Number Placeholder 3"/>
          <p:cNvSpPr>
            <a:spLocks noGrp="1"/>
          </p:cNvSpPr>
          <p:nvPr>
            <p:ph type="sldNum" sz="quarter" idx="5"/>
          </p:nvPr>
        </p:nvSpPr>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76AE98B2-A3AF-4796-AC0E-1364DAD81F4B}" type="slidenum">
              <a:rPr lang="zh-CN" altLang="en-US">
                <a:latin typeface="Calibri" pitchFamily="34" charset="0"/>
              </a:rPr>
              <a:pPr/>
              <a:t>8</a:t>
            </a:fld>
            <a:endParaRPr lang="en-US" altLang="zh-CN">
              <a:latin typeface="Calibri" pitchFamily="34" charset="0"/>
            </a:endParaRPr>
          </a:p>
        </p:txBody>
      </p:sp>
    </p:spTree>
    <p:extLst>
      <p:ext uri="{BB962C8B-B14F-4D97-AF65-F5344CB8AC3E}">
        <p14:creationId xmlns:p14="http://schemas.microsoft.com/office/powerpoint/2010/main" val="3909403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有关什么是变量，如何从键盘输入数据的内容放到下一讲去。</a:t>
            </a:r>
            <a:endParaRPr lang="en-US" dirty="0"/>
          </a:p>
        </p:txBody>
      </p:sp>
      <p:sp>
        <p:nvSpPr>
          <p:cNvPr id="4" name="Slide Number Placeholder 3"/>
          <p:cNvSpPr>
            <a:spLocks noGrp="1"/>
          </p:cNvSpPr>
          <p:nvPr>
            <p:ph type="sldNum" sz="quarter" idx="10"/>
          </p:nvPr>
        </p:nvSpPr>
        <p:spPr/>
        <p:txBody>
          <a:bodyPr/>
          <a:lstStyle/>
          <a:p>
            <a:fld id="{259E12BC-05D8-4320-BDA9-523357A1B366}" type="slidenum">
              <a:rPr lang="zh-CN" altLang="en-US" smtClean="0"/>
              <a:pPr/>
              <a:t>63</a:t>
            </a:fld>
            <a:endParaRPr lang="en-US" altLang="zh-CN"/>
          </a:p>
        </p:txBody>
      </p:sp>
    </p:spTree>
    <p:extLst>
      <p:ext uri="{BB962C8B-B14F-4D97-AF65-F5344CB8AC3E}">
        <p14:creationId xmlns:p14="http://schemas.microsoft.com/office/powerpoint/2010/main" val="56117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AFB0B182-4DFB-405D-BFFF-B51230EFE3A7}"/>
              </a:ext>
            </a:extLst>
          </p:cNvPr>
          <p:cNvSpPr>
            <a:spLocks noGrp="1" noChangeArrowheads="1"/>
          </p:cNvSpPr>
          <p:nvPr>
            <p:ph type="sldNum" sz="quarter" idx="5"/>
          </p:nvPr>
        </p:nvSpPr>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fld id="{B1E4E659-AA11-4C4D-B495-771C5649A7B3}" type="slidenum">
              <a:rPr lang="zh-CN" altLang="en-US"/>
              <a:pPr eaLnBrk="1" hangingPunct="1"/>
              <a:t>35</a:t>
            </a:fld>
            <a:endParaRPr lang="en-US" altLang="zh-CN"/>
          </a:p>
        </p:txBody>
      </p:sp>
      <p:sp>
        <p:nvSpPr>
          <p:cNvPr id="22531" name="Rectangle 2">
            <a:extLst>
              <a:ext uri="{FF2B5EF4-FFF2-40B4-BE49-F238E27FC236}">
                <a16:creationId xmlns:a16="http://schemas.microsoft.com/office/drawing/2014/main" id="{41F468C5-E5FB-4BC9-83A0-C643644450B7}"/>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D644B29-E785-40FB-83EB-38F0936A7596}"/>
              </a:ext>
            </a:extLst>
          </p:cNvPr>
          <p:cNvSpPr>
            <a:spLocks noGrp="1" noChangeArrowheads="1"/>
          </p:cNvSpPr>
          <p:nvPr>
            <p:ph type="body" idx="1"/>
          </p:nvPr>
        </p:nvSpPr>
        <p:spPr>
          <a:noFill/>
        </p:spPr>
        <p:txBody>
          <a:bodyPr/>
          <a:lstStyle/>
          <a:p>
            <a:pPr marL="228600" indent="-228600" eaLnBrk="1" hangingPunct="1">
              <a:buFontTx/>
              <a:buAutoNum type="arabicPeriod"/>
            </a:pPr>
            <a:r>
              <a:rPr lang="en-US" altLang="zh-CN"/>
              <a:t>Shortened to programming</a:t>
            </a:r>
          </a:p>
          <a:p>
            <a:pPr marL="228600" indent="-228600" eaLnBrk="1" hangingPunct="1">
              <a:buFontTx/>
              <a:buAutoNum type="arabicPeriod"/>
            </a:pPr>
            <a:r>
              <a:rPr lang="en-US" altLang="zh-CN"/>
              <a:t>Source code</a:t>
            </a:r>
            <a:r>
              <a:rPr lang="zh-CN" altLang="en-US"/>
              <a:t>：人类可读的计算机语言指令</a:t>
            </a:r>
          </a:p>
          <a:p>
            <a:pPr marL="228600" indent="-228600" eaLnBrk="1" hangingPunct="1">
              <a:buFontTx/>
              <a:buAutoNum type="arabicPeriod"/>
            </a:pPr>
            <a:r>
              <a:rPr lang="zh-CN" altLang="en-US"/>
              <a:t>一个程序就像一个用</a:t>
            </a:r>
            <a:r>
              <a:rPr lang="zh-CN" altLang="en-US" i="1"/>
              <a:t>汉语</a:t>
            </a:r>
            <a:r>
              <a:rPr lang="zh-CN" altLang="en-US"/>
              <a:t>（程序设计语言）写下的红烧肉</a:t>
            </a:r>
            <a:r>
              <a:rPr lang="zh-CN" altLang="en-US" i="1"/>
              <a:t>菜谱</a:t>
            </a:r>
            <a:r>
              <a:rPr lang="zh-CN" altLang="en-US"/>
              <a:t>（程序），用于指导</a:t>
            </a:r>
            <a:r>
              <a:rPr lang="zh-CN" altLang="en-US" i="1"/>
              <a:t>懂汉语和烹饪手法的人</a:t>
            </a:r>
            <a:r>
              <a:rPr lang="zh-CN" altLang="en-US"/>
              <a:t>（体系结构）来做这个菜 </a:t>
            </a:r>
          </a:p>
          <a:p>
            <a:pPr marL="228600" indent="-228600"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t>C</a:t>
            </a:r>
            <a:r>
              <a:rPr lang="zh-CN" altLang="en-US" dirty="0"/>
              <a:t>程序中，函数</a:t>
            </a:r>
            <a:r>
              <a:rPr lang="en-US" altLang="zh-CN" dirty="0"/>
              <a:t>main</a:t>
            </a:r>
            <a:r>
              <a:rPr lang="zh-CN" altLang="en-US" dirty="0"/>
              <a:t>是最顶层的函数，是操作系统调用用户程序的入口，函数</a:t>
            </a:r>
            <a:r>
              <a:rPr lang="en-US" altLang="zh-CN" dirty="0"/>
              <a:t>main</a:t>
            </a:r>
            <a:r>
              <a:rPr lang="zh-CN" altLang="en-US" dirty="0"/>
              <a:t>的返回值也由实际调用它的操作系统使用。</a:t>
            </a:r>
          </a:p>
          <a:p>
            <a:pPr eaLnBrk="1" hangingPunct="1"/>
            <a:r>
              <a:rPr lang="zh-CN" altLang="en-US" dirty="0"/>
              <a:t>操作系统根据函数</a:t>
            </a:r>
            <a:r>
              <a:rPr lang="en-US" altLang="zh-CN" dirty="0"/>
              <a:t>main</a:t>
            </a:r>
            <a:r>
              <a:rPr lang="zh-CN" altLang="en-US" dirty="0"/>
              <a:t>的返回值来判断程序是否正常结束。大多数操作系统规定返回值为</a:t>
            </a:r>
            <a:r>
              <a:rPr lang="en-US" altLang="zh-CN" dirty="0"/>
              <a:t>0</a:t>
            </a:r>
            <a:r>
              <a:rPr lang="zh-CN" altLang="en-US" dirty="0"/>
              <a:t>表示程序正常结束</a:t>
            </a:r>
          </a:p>
          <a:p>
            <a:pPr eaLnBrk="1" hangingPunct="1"/>
            <a:endParaRPr lang="zh-CN" altLang="en-US" dirty="0"/>
          </a:p>
          <a:p>
            <a:pPr eaLnBrk="1" hangingPunct="1"/>
            <a:r>
              <a:rPr lang="en-US" altLang="zh-CN" dirty="0"/>
              <a:t>C</a:t>
            </a:r>
            <a:r>
              <a:rPr lang="zh-CN" altLang="en-US" dirty="0"/>
              <a:t>程序的基本组成单位是函数，而函数由语句构成。所以语句是</a:t>
            </a:r>
            <a:r>
              <a:rPr lang="en-US" altLang="zh-CN" dirty="0"/>
              <a:t>C</a:t>
            </a:r>
            <a:r>
              <a:rPr lang="zh-CN" altLang="en-US" dirty="0"/>
              <a:t>程序的基本组成成分。语句能完成特定操作，语句的有机组合能实现指定的计算处理功能。语句最后必须有一个分号，分号是</a:t>
            </a:r>
            <a:r>
              <a:rPr lang="en-US" altLang="zh-CN" dirty="0"/>
              <a:t>C</a:t>
            </a:r>
            <a:r>
              <a:rPr lang="zh-CN" altLang="en-US" dirty="0"/>
              <a:t>语句的组成部分。 </a:t>
            </a:r>
          </a:p>
          <a:p>
            <a:endParaRPr lang="en-US" dirty="0"/>
          </a:p>
        </p:txBody>
      </p:sp>
      <p:sp>
        <p:nvSpPr>
          <p:cNvPr id="4" name="Slide Number Placeholder 3"/>
          <p:cNvSpPr>
            <a:spLocks noGrp="1"/>
          </p:cNvSpPr>
          <p:nvPr>
            <p:ph type="sldNum" sz="quarter" idx="10"/>
          </p:nvPr>
        </p:nvSpPr>
        <p:spPr/>
        <p:txBody>
          <a:bodyPr/>
          <a:lstStyle/>
          <a:p>
            <a:fld id="{259E12BC-05D8-4320-BDA9-523357A1B366}" type="slidenum">
              <a:rPr lang="zh-CN" altLang="en-US" smtClean="0"/>
              <a:pPr/>
              <a:t>47</a:t>
            </a:fld>
            <a:endParaRPr lang="en-US" altLang="zh-CN"/>
          </a:p>
        </p:txBody>
      </p:sp>
    </p:spTree>
    <p:extLst>
      <p:ext uri="{BB962C8B-B14F-4D97-AF65-F5344CB8AC3E}">
        <p14:creationId xmlns:p14="http://schemas.microsoft.com/office/powerpoint/2010/main" val="340650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8033CA9-E3CA-41E1-B805-E83701898899}" type="slidenum">
              <a:rPr lang="zh-CN" altLang="en-US" smtClean="0"/>
              <a:pPr eaLnBrk="1" hangingPunct="1"/>
              <a:t>48</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r>
              <a:rPr lang="en-US" altLang="zh-CN"/>
              <a:t>C</a:t>
            </a:r>
            <a:r>
              <a:rPr lang="zh-CN" altLang="en-US"/>
              <a:t>语言的语句，</a:t>
            </a:r>
            <a:r>
              <a:rPr lang="en-US" altLang="zh-CN"/>
              <a:t>printf(); </a:t>
            </a:r>
            <a:r>
              <a:rPr lang="zh-CN" altLang="en-US"/>
              <a:t>函数调用语句</a:t>
            </a:r>
            <a:r>
              <a:rPr lang="en-US" altLang="zh-CN"/>
              <a:t>+</a:t>
            </a:r>
            <a:r>
              <a:rPr lang="zh-CN" altLang="en-US"/>
              <a:t>分号</a:t>
            </a:r>
          </a:p>
        </p:txBody>
      </p:sp>
    </p:spTree>
    <p:extLst>
      <p:ext uri="{BB962C8B-B14F-4D97-AF65-F5344CB8AC3E}">
        <p14:creationId xmlns:p14="http://schemas.microsoft.com/office/powerpoint/2010/main" val="58323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8033CA9-E3CA-41E1-B805-E83701898899}" type="slidenum">
              <a:rPr lang="zh-CN" altLang="en-US" smtClean="0"/>
              <a:pPr eaLnBrk="1" hangingPunct="1"/>
              <a:t>50</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r>
              <a:rPr lang="en-US" altLang="zh-CN"/>
              <a:t>C</a:t>
            </a:r>
            <a:r>
              <a:rPr lang="zh-CN" altLang="en-US"/>
              <a:t>语言的语句，</a:t>
            </a:r>
            <a:r>
              <a:rPr lang="en-US" altLang="zh-CN"/>
              <a:t>printf(); </a:t>
            </a:r>
            <a:r>
              <a:rPr lang="zh-CN" altLang="en-US"/>
              <a:t>函数调用语句</a:t>
            </a:r>
            <a:r>
              <a:rPr lang="en-US" altLang="zh-CN"/>
              <a:t>+</a:t>
            </a:r>
            <a:r>
              <a:rPr lang="zh-CN" altLang="en-US"/>
              <a:t>分号</a:t>
            </a:r>
          </a:p>
        </p:txBody>
      </p:sp>
    </p:spTree>
    <p:extLst>
      <p:ext uri="{BB962C8B-B14F-4D97-AF65-F5344CB8AC3E}">
        <p14:creationId xmlns:p14="http://schemas.microsoft.com/office/powerpoint/2010/main" val="115549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FF815D5B-AA2E-412C-AE16-1171733EAB84}" type="slidenum">
              <a:rPr lang="zh-CN" altLang="en-US" smtClean="0"/>
              <a:pPr eaLnBrk="1" hangingPunct="1"/>
              <a:t>52</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84780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FDBC4D-E2D5-40B9-9F9C-B1BC127C0328}"/>
              </a:ext>
            </a:extLst>
          </p:cNvPr>
          <p:cNvSpPr>
            <a:spLocks noGrp="1" noChangeArrowheads="1"/>
          </p:cNvSpPr>
          <p:nvPr>
            <p:ph type="sldNum" sz="quarter" idx="5"/>
          </p:nvPr>
        </p:nvSpPr>
        <p:spPr>
          <a:ln/>
        </p:spPr>
        <p:txBody>
          <a:bodyPr/>
          <a:lstStyle/>
          <a:p>
            <a:fld id="{D01EF6BD-1D89-4237-A139-F3A87C9F604D}" type="slidenum">
              <a:rPr lang="zh-CN" altLang="en-US"/>
              <a:pPr/>
              <a:t>55</a:t>
            </a:fld>
            <a:endParaRPr lang="en-US" altLang="zh-CN"/>
          </a:p>
        </p:txBody>
      </p:sp>
      <p:sp>
        <p:nvSpPr>
          <p:cNvPr id="146434" name="Rectangle 2">
            <a:extLst>
              <a:ext uri="{FF2B5EF4-FFF2-40B4-BE49-F238E27FC236}">
                <a16:creationId xmlns:a16="http://schemas.microsoft.com/office/drawing/2014/main" id="{A5765492-D970-4D75-8D69-9257B499AABD}"/>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C3ACB734-875E-4A38-ABE9-EB6AEB0F55F3}"/>
              </a:ext>
            </a:extLst>
          </p:cNvPr>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025216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E12BC-05D8-4320-BDA9-523357A1B366}" type="slidenum">
              <a:rPr lang="zh-CN" altLang="en-US" smtClean="0"/>
              <a:pPr/>
              <a:t>59</a:t>
            </a:fld>
            <a:endParaRPr lang="en-US" altLang="zh-CN"/>
          </a:p>
        </p:txBody>
      </p:sp>
    </p:spTree>
    <p:extLst>
      <p:ext uri="{BB962C8B-B14F-4D97-AF65-F5344CB8AC3E}">
        <p14:creationId xmlns:p14="http://schemas.microsoft.com/office/powerpoint/2010/main" val="16793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E12BC-05D8-4320-BDA9-523357A1B366}" type="slidenum">
              <a:rPr lang="zh-CN" altLang="en-US" smtClean="0"/>
              <a:pPr/>
              <a:t>62</a:t>
            </a:fld>
            <a:endParaRPr lang="en-US" altLang="zh-CN"/>
          </a:p>
        </p:txBody>
      </p:sp>
    </p:spTree>
    <p:extLst>
      <p:ext uri="{BB962C8B-B14F-4D97-AF65-F5344CB8AC3E}">
        <p14:creationId xmlns:p14="http://schemas.microsoft.com/office/powerpoint/2010/main" val="336103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7F2607A3-F1BE-4A25-B299-97AFEB1FFB62}"/>
              </a:ext>
            </a:extLst>
          </p:cNvPr>
          <p:cNvSpPr/>
          <p:nvPr/>
        </p:nvSpPr>
        <p:spPr>
          <a:xfrm>
            <a:off x="8177483" y="5910463"/>
            <a:ext cx="504000" cy="50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9AF04BF-0727-495F-A094-608DA21B68DA}"/>
              </a:ext>
            </a:extLst>
          </p:cNvPr>
          <p:cNvSpPr/>
          <p:nvPr/>
        </p:nvSpPr>
        <p:spPr>
          <a:xfrm>
            <a:off x="7414926" y="813763"/>
            <a:ext cx="742237" cy="742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 name="椭圆 9">
            <a:extLst>
              <a:ext uri="{FF2B5EF4-FFF2-40B4-BE49-F238E27FC236}">
                <a16:creationId xmlns:a16="http://schemas.microsoft.com/office/drawing/2014/main" id="{64515F67-C18F-4CB9-B75C-1ECF0FA29872}"/>
              </a:ext>
            </a:extLst>
          </p:cNvPr>
          <p:cNvSpPr/>
          <p:nvPr/>
        </p:nvSpPr>
        <p:spPr>
          <a:xfrm>
            <a:off x="-2459620" y="610564"/>
            <a:ext cx="5400000" cy="540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ubtitle 2"/>
          <p:cNvSpPr>
            <a:spLocks noGrp="1"/>
          </p:cNvSpPr>
          <p:nvPr>
            <p:ph type="subTitle" idx="1"/>
          </p:nvPr>
        </p:nvSpPr>
        <p:spPr>
          <a:xfrm>
            <a:off x="1268874" y="3811522"/>
            <a:ext cx="5429250" cy="1655762"/>
          </a:xfrm>
        </p:spPr>
        <p:txBody>
          <a:bodyPr/>
          <a:lstStyle>
            <a:lvl1pPr marL="0" indent="0" algn="l">
              <a:buNone/>
              <a:defRPr sz="2400" baseline="0">
                <a:latin typeface="Calibri" panose="020F0502020204030204" pitchFamily="34" charset="0"/>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 name="Title 1"/>
          <p:cNvSpPr>
            <a:spLocks noGrp="1"/>
          </p:cNvSpPr>
          <p:nvPr>
            <p:ph type="ctrTitle"/>
          </p:nvPr>
        </p:nvSpPr>
        <p:spPr>
          <a:xfrm>
            <a:off x="1268874" y="2063683"/>
            <a:ext cx="6606253" cy="1655763"/>
          </a:xfrm>
        </p:spPr>
        <p:txBody>
          <a:bodyPr anchor="b">
            <a:normAutofit/>
          </a:bodyPr>
          <a:lstStyle>
            <a:lvl1pPr algn="l">
              <a:defRPr sz="5400" b="1"/>
            </a:lvl1pPr>
          </a:lstStyle>
          <a:p>
            <a:r>
              <a:rPr lang="zh-CN" altLang="en-US" dirty="0"/>
              <a:t>单击此处编辑母版标题样式</a:t>
            </a:r>
            <a:endParaRPr lang="en-US" dirty="0"/>
          </a:p>
        </p:txBody>
      </p:sp>
      <p:sp>
        <p:nvSpPr>
          <p:cNvPr id="4" name="弧形 3">
            <a:extLst>
              <a:ext uri="{FF2B5EF4-FFF2-40B4-BE49-F238E27FC236}">
                <a16:creationId xmlns:a16="http://schemas.microsoft.com/office/drawing/2014/main" id="{02941345-94C4-47EE-8B6E-05F86F564B00}"/>
              </a:ext>
            </a:extLst>
          </p:cNvPr>
          <p:cNvSpPr/>
          <p:nvPr userDrawn="1"/>
        </p:nvSpPr>
        <p:spPr>
          <a:xfrm>
            <a:off x="-1790184" y="-1709103"/>
            <a:ext cx="3960000" cy="3883419"/>
          </a:xfrm>
          <a:prstGeom prst="arc">
            <a:avLst>
              <a:gd name="adj1" fmla="val 21064148"/>
              <a:gd name="adj2" fmla="val 5986293"/>
            </a:avLst>
          </a:prstGeom>
          <a:noFill/>
          <a:ln w="635000">
            <a:solidFill>
              <a:srgbClr val="FFC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98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结束，致谢">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AFFAC0-5E2A-4A96-AA84-E25CC8564710}"/>
              </a:ext>
            </a:extLst>
          </p:cNvPr>
          <p:cNvSpPr>
            <a:spLocks noGrp="1"/>
          </p:cNvSpPr>
          <p:nvPr>
            <p:ph type="ctrTitle"/>
          </p:nvPr>
        </p:nvSpPr>
        <p:spPr>
          <a:xfrm>
            <a:off x="1268874" y="2155123"/>
            <a:ext cx="6606253" cy="1655763"/>
          </a:xfrm>
        </p:spPr>
        <p:txBody>
          <a:bodyPr anchor="b">
            <a:normAutofit/>
          </a:bodyPr>
          <a:lstStyle>
            <a:lvl1pPr algn="ctr">
              <a:defRPr sz="4400" b="1"/>
            </a:lvl1pPr>
          </a:lstStyle>
          <a:p>
            <a:r>
              <a:rPr lang="zh-CN" altLang="en-US" dirty="0"/>
              <a:t>单击此处编辑母版标题样式</a:t>
            </a:r>
            <a:endParaRPr lang="en-US" dirty="0"/>
          </a:p>
        </p:txBody>
      </p:sp>
      <p:sp>
        <p:nvSpPr>
          <p:cNvPr id="9" name="圆: 空心 8">
            <a:extLst>
              <a:ext uri="{FF2B5EF4-FFF2-40B4-BE49-F238E27FC236}">
                <a16:creationId xmlns:a16="http://schemas.microsoft.com/office/drawing/2014/main" id="{74B02844-8C02-465F-B7DB-AB02B28F9A23}"/>
              </a:ext>
            </a:extLst>
          </p:cNvPr>
          <p:cNvSpPr/>
          <p:nvPr/>
        </p:nvSpPr>
        <p:spPr>
          <a:xfrm>
            <a:off x="8088487" y="5873868"/>
            <a:ext cx="720000" cy="720000"/>
          </a:xfrm>
          <a:prstGeom prst="donut">
            <a:avLst>
              <a:gd name="adj" fmla="val 24158"/>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61363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pPr>
              <a:defRPr/>
            </a:pPr>
            <a:endParaRPr lang="en-US" altLang="zh-CN"/>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pPr>
              <a:defRPr/>
            </a:pPr>
            <a:r>
              <a:rPr lang="zh-CN" altLang="en-US"/>
              <a:t>程序设计</a:t>
            </a:r>
            <a:r>
              <a:rPr lang="en-US" altLang="zh-CN"/>
              <a:t>I</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751EAF42-C692-4271-8CB7-3D9B314629A6}" type="slidenum">
              <a:rPr lang="zh-CN" altLang="en-US" smtClean="0"/>
              <a:pPr/>
              <a:t>‹#›</a:t>
            </a:fld>
            <a:endParaRPr lang="en-US" altLang="zh-CN"/>
          </a:p>
        </p:txBody>
      </p:sp>
    </p:spTree>
    <p:extLst>
      <p:ext uri="{BB962C8B-B14F-4D97-AF65-F5344CB8AC3E}">
        <p14:creationId xmlns:p14="http://schemas.microsoft.com/office/powerpoint/2010/main" val="205354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r>
              <a:rPr lang="zh-CN" altLang="en-US"/>
              <a:t>程序设计</a:t>
            </a:r>
            <a:r>
              <a:rPr lang="en-US" altLang="zh-CN"/>
              <a:t>I</a:t>
            </a:r>
          </a:p>
        </p:txBody>
      </p:sp>
      <p:sp>
        <p:nvSpPr>
          <p:cNvPr id="4" name="Slide Number Placeholder 3"/>
          <p:cNvSpPr>
            <a:spLocks noGrp="1"/>
          </p:cNvSpPr>
          <p:nvPr>
            <p:ph type="sldNum" sz="quarter" idx="12"/>
          </p:nvPr>
        </p:nvSpPr>
        <p:spPr>
          <a:xfrm>
            <a:off x="8483346" y="6272785"/>
            <a:ext cx="480060" cy="365125"/>
          </a:xfrm>
        </p:spPr>
        <p:txBody>
          <a:bodyPr/>
          <a:lstStyle/>
          <a:p>
            <a:fld id="{62800EDE-010D-4A31-AB2B-52BB66DE7FC3}" type="slidenum">
              <a:rPr lang="zh-CN" altLang="en-US" smtClean="0"/>
              <a:pPr/>
              <a:t>‹#›</a:t>
            </a:fld>
            <a:endParaRPr lang="en-US" altLang="zh-CN"/>
          </a:p>
        </p:txBody>
      </p:sp>
    </p:spTree>
    <p:extLst>
      <p:ext uri="{BB962C8B-B14F-4D97-AF65-F5344CB8AC3E}">
        <p14:creationId xmlns:p14="http://schemas.microsoft.com/office/powerpoint/2010/main" val="216457067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8"/>
          <p:cNvSpPr>
            <a:spLocks noGrp="1" noChangeArrowheads="1"/>
          </p:cNvSpPr>
          <p:nvPr>
            <p:ph type="ftr" sz="quarter" idx="11"/>
          </p:nvPr>
        </p:nvSpPr>
        <p:spPr>
          <a:ln/>
        </p:spPr>
        <p:txBody>
          <a:bodyPr/>
          <a:lstStyle>
            <a:lvl1pPr>
              <a:defRPr/>
            </a:lvl1pPr>
          </a:lstStyle>
          <a:p>
            <a:pPr>
              <a:defRPr/>
            </a:pPr>
            <a:r>
              <a:rPr lang="zh-CN" altLang="en-US"/>
              <a:t>程序设计</a:t>
            </a:r>
            <a:r>
              <a:rPr lang="en-US" altLang="zh-CN"/>
              <a:t>I</a:t>
            </a:r>
          </a:p>
        </p:txBody>
      </p:sp>
      <p:sp>
        <p:nvSpPr>
          <p:cNvPr id="6" name="Rectangle 19"/>
          <p:cNvSpPr>
            <a:spLocks noGrp="1" noChangeArrowheads="1"/>
          </p:cNvSpPr>
          <p:nvPr>
            <p:ph type="sldNum" sz="quarter" idx="12"/>
          </p:nvPr>
        </p:nvSpPr>
        <p:spPr>
          <a:ln/>
        </p:spPr>
        <p:txBody>
          <a:bodyPr/>
          <a:lstStyle>
            <a:lvl1pPr>
              <a:defRPr/>
            </a:lvl1pPr>
          </a:lstStyle>
          <a:p>
            <a:pPr>
              <a:defRPr/>
            </a:pPr>
            <a:fld id="{7BF66084-D2A4-4AB9-A453-AF2DB9D1A9AC}" type="slidenum">
              <a:rPr lang="zh-CN" altLang="en-US"/>
              <a:pPr>
                <a:defRPr/>
              </a:pPr>
              <a:t>‹#›</a:t>
            </a:fld>
            <a:endParaRPr lang="en-US" altLang="zh-CN"/>
          </a:p>
        </p:txBody>
      </p:sp>
    </p:spTree>
    <p:extLst>
      <p:ext uri="{BB962C8B-B14F-4D97-AF65-F5344CB8AC3E}">
        <p14:creationId xmlns:p14="http://schemas.microsoft.com/office/powerpoint/2010/main" val="2262144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8"/>
          <p:cNvSpPr>
            <a:spLocks noGrp="1" noChangeArrowheads="1"/>
          </p:cNvSpPr>
          <p:nvPr>
            <p:ph type="ftr" sz="quarter" idx="11"/>
          </p:nvPr>
        </p:nvSpPr>
        <p:spPr>
          <a:ln/>
        </p:spPr>
        <p:txBody>
          <a:bodyPr/>
          <a:lstStyle>
            <a:lvl1pPr>
              <a:defRPr/>
            </a:lvl1pPr>
          </a:lstStyle>
          <a:p>
            <a:pPr>
              <a:defRPr/>
            </a:pPr>
            <a:r>
              <a:rPr lang="zh-CN" altLang="en-US"/>
              <a:t>程序设计</a:t>
            </a:r>
            <a:r>
              <a:rPr lang="en-US" altLang="zh-CN"/>
              <a:t>I</a:t>
            </a:r>
          </a:p>
        </p:txBody>
      </p:sp>
      <p:sp>
        <p:nvSpPr>
          <p:cNvPr id="7" name="Rectangle 19"/>
          <p:cNvSpPr>
            <a:spLocks noGrp="1" noChangeArrowheads="1"/>
          </p:cNvSpPr>
          <p:nvPr>
            <p:ph type="sldNum" sz="quarter" idx="12"/>
          </p:nvPr>
        </p:nvSpPr>
        <p:spPr>
          <a:ln/>
        </p:spPr>
        <p:txBody>
          <a:bodyPr/>
          <a:lstStyle>
            <a:lvl1pPr>
              <a:defRPr/>
            </a:lvl1pPr>
          </a:lstStyle>
          <a:p>
            <a:pPr>
              <a:defRPr/>
            </a:pPr>
            <a:fld id="{C80DC657-BB46-4EF7-9D66-BFB8C6F8FE07}" type="slidenum">
              <a:rPr lang="zh-CN" altLang="en-US"/>
              <a:pPr>
                <a:defRPr/>
              </a:pPr>
              <a:t>‹#›</a:t>
            </a:fld>
            <a:endParaRPr lang="en-US" altLang="zh-CN"/>
          </a:p>
        </p:txBody>
      </p:sp>
    </p:spTree>
    <p:extLst>
      <p:ext uri="{BB962C8B-B14F-4D97-AF65-F5344CB8AC3E}">
        <p14:creationId xmlns:p14="http://schemas.microsoft.com/office/powerpoint/2010/main" val="2175882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8"/>
          <p:cNvSpPr>
            <a:spLocks noGrp="1" noChangeArrowheads="1"/>
          </p:cNvSpPr>
          <p:nvPr>
            <p:ph type="ftr" sz="quarter" idx="11"/>
          </p:nvPr>
        </p:nvSpPr>
        <p:spPr>
          <a:ln/>
        </p:spPr>
        <p:txBody>
          <a:bodyPr/>
          <a:lstStyle>
            <a:lvl1pPr>
              <a:defRPr/>
            </a:lvl1pPr>
          </a:lstStyle>
          <a:p>
            <a:pPr>
              <a:defRPr/>
            </a:pPr>
            <a:r>
              <a:rPr lang="zh-CN" altLang="en-US"/>
              <a:t>程序设计</a:t>
            </a:r>
            <a:r>
              <a:rPr lang="en-US" altLang="zh-CN"/>
              <a:t>I</a:t>
            </a:r>
          </a:p>
        </p:txBody>
      </p:sp>
      <p:sp>
        <p:nvSpPr>
          <p:cNvPr id="5" name="Rectangle 19"/>
          <p:cNvSpPr>
            <a:spLocks noGrp="1" noChangeArrowheads="1"/>
          </p:cNvSpPr>
          <p:nvPr>
            <p:ph type="sldNum" sz="quarter" idx="12"/>
          </p:nvPr>
        </p:nvSpPr>
        <p:spPr>
          <a:ln/>
        </p:spPr>
        <p:txBody>
          <a:bodyPr/>
          <a:lstStyle>
            <a:lvl1pPr>
              <a:defRPr/>
            </a:lvl1pPr>
          </a:lstStyle>
          <a:p>
            <a:pPr>
              <a:defRPr/>
            </a:pPr>
            <a:fld id="{F7C5B8FE-ED44-4771-BB53-0D0766575EBA}" type="slidenum">
              <a:rPr lang="zh-CN" altLang="en-US"/>
              <a:pPr>
                <a:defRPr/>
              </a:pPr>
              <a:t>‹#›</a:t>
            </a:fld>
            <a:endParaRPr lang="en-US" altLang="zh-CN"/>
          </a:p>
        </p:txBody>
      </p:sp>
    </p:spTree>
    <p:extLst>
      <p:ext uri="{BB962C8B-B14F-4D97-AF65-F5344CB8AC3E}">
        <p14:creationId xmlns:p14="http://schemas.microsoft.com/office/powerpoint/2010/main" val="1879348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AFFAC0-5E2A-4A96-AA84-E25CC8564710}"/>
              </a:ext>
            </a:extLst>
          </p:cNvPr>
          <p:cNvSpPr>
            <a:spLocks noGrp="1"/>
          </p:cNvSpPr>
          <p:nvPr>
            <p:ph type="ctrTitle"/>
          </p:nvPr>
        </p:nvSpPr>
        <p:spPr>
          <a:xfrm>
            <a:off x="1268874" y="2155123"/>
            <a:ext cx="6606253" cy="1655763"/>
          </a:xfrm>
        </p:spPr>
        <p:txBody>
          <a:bodyPr anchor="t">
            <a:normAutofit/>
          </a:bodyPr>
          <a:lstStyle>
            <a:lvl1pPr algn="l">
              <a:defRPr sz="5400" b="1"/>
            </a:lvl1pPr>
          </a:lstStyle>
          <a:p>
            <a:r>
              <a:rPr lang="zh-CN" altLang="en-US"/>
              <a:t>单击此处编辑母版标题样式</a:t>
            </a:r>
            <a:endParaRPr lang="en-US" dirty="0"/>
          </a:p>
        </p:txBody>
      </p:sp>
      <p:sp>
        <p:nvSpPr>
          <p:cNvPr id="9" name="圆: 空心 8">
            <a:extLst>
              <a:ext uri="{FF2B5EF4-FFF2-40B4-BE49-F238E27FC236}">
                <a16:creationId xmlns:a16="http://schemas.microsoft.com/office/drawing/2014/main" id="{74B02844-8C02-465F-B7DB-AB02B28F9A23}"/>
              </a:ext>
            </a:extLst>
          </p:cNvPr>
          <p:cNvSpPr/>
          <p:nvPr/>
        </p:nvSpPr>
        <p:spPr>
          <a:xfrm>
            <a:off x="632297" y="2155308"/>
            <a:ext cx="544750" cy="558709"/>
          </a:xfrm>
          <a:prstGeom prst="donut">
            <a:avLst>
              <a:gd name="adj" fmla="val 24158"/>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6939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432000" y="1389185"/>
            <a:ext cx="8280000" cy="4936895"/>
          </a:xfrm>
        </p:spPr>
        <p:txBody>
          <a:bodyPr anchor="t">
            <a:normAutofit/>
          </a:bodyPr>
          <a:lstStyle>
            <a:lvl1pPr marL="514350" indent="-514350">
              <a:lnSpc>
                <a:spcPct val="114000"/>
              </a:lnSpc>
              <a:buFont typeface="+mj-lt"/>
              <a:buAutoNum type="arabicPeriod"/>
              <a:defRPr sz="2800">
                <a:solidFill>
                  <a:schemeClr val="tx1">
                    <a:lumMod val="50000"/>
                    <a:lumOff val="50000"/>
                  </a:schemeClr>
                </a:solidFill>
                <a:latin typeface="+mj-ea"/>
                <a:ea typeface="+mj-ea"/>
              </a:defRPr>
            </a:lvl1pPr>
            <a:lvl2pPr marL="783000" indent="-457200">
              <a:buFont typeface="+mj-lt"/>
              <a:buAutoNum type="arabicPeriod"/>
              <a:defRPr>
                <a:solidFill>
                  <a:schemeClr val="tx1">
                    <a:lumMod val="50000"/>
                    <a:lumOff val="50000"/>
                  </a:schemeClr>
                </a:solidFill>
              </a:defRPr>
            </a:lvl2pPr>
            <a:lvl3pPr marL="1369800" indent="-457200">
              <a:buFont typeface="+mj-lt"/>
              <a:buAutoNum type="arabicPeriod"/>
              <a:defRPr>
                <a:solidFill>
                  <a:schemeClr val="tx1">
                    <a:lumMod val="50000"/>
                    <a:lumOff val="50000"/>
                  </a:schemeClr>
                </a:solidFill>
              </a:defRPr>
            </a:lvl3pPr>
            <a:lvl4pPr marL="1714500" indent="-342900">
              <a:buFont typeface="+mj-lt"/>
              <a:buAutoNum type="arabicPeriod"/>
              <a:defRPr>
                <a:solidFill>
                  <a:schemeClr val="tx1">
                    <a:lumMod val="50000"/>
                    <a:lumOff val="50000"/>
                  </a:schemeClr>
                </a:solidFill>
              </a:defRPr>
            </a:lvl4pPr>
            <a:lvl5pPr marL="2171700" indent="-342900">
              <a:buFont typeface="+mj-lt"/>
              <a:buAutoNum type="arabicPeriod"/>
              <a:defRPr>
                <a:solidFill>
                  <a:schemeClr val="tx1">
                    <a:lumMod val="50000"/>
                    <a:lumOff val="50000"/>
                  </a:schemeClr>
                </a:solidFill>
              </a:defRPr>
            </a:lvl5pPr>
          </a:lstStyle>
          <a:p>
            <a:pPr lvl="0"/>
            <a:r>
              <a:rPr lang="zh-CN" altLang="en-US" dirty="0"/>
              <a:t>目录项目</a:t>
            </a:r>
            <a:endParaRPr lang="en-US" altLang="zh-CN" dirty="0"/>
          </a:p>
        </p:txBody>
      </p:sp>
    </p:spTree>
    <p:extLst>
      <p:ext uri="{BB962C8B-B14F-4D97-AF65-F5344CB8AC3E}">
        <p14:creationId xmlns:p14="http://schemas.microsoft.com/office/powerpoint/2010/main" val="269834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zh-CN" altLang="en-US"/>
              <a:t>单击此处编辑母版标题样式</a:t>
            </a:r>
            <a:endParaRPr lang="en-US" dirty="0"/>
          </a:p>
        </p:txBody>
      </p:sp>
      <p:sp>
        <p:nvSpPr>
          <p:cNvPr id="3" name="Content Placeholder 2"/>
          <p:cNvSpPr>
            <a:spLocks noGrp="1"/>
          </p:cNvSpPr>
          <p:nvPr>
            <p:ph idx="1"/>
          </p:nvPr>
        </p:nvSpPr>
        <p:spPr>
          <a:xfrm>
            <a:off x="432000" y="1260000"/>
            <a:ext cx="8280000" cy="5040000"/>
          </a:xfrm>
        </p:spPr>
        <p:txBody>
          <a:bodyPr/>
          <a:lstStyle>
            <a:lvl1pPr>
              <a:defRPr sz="2400"/>
            </a:lvl1pPr>
            <a:lvl2pPr indent="-288000">
              <a:defRPr sz="20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108164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zh-CN" altLang="en-US"/>
              <a:t>单击此处编辑母版标题样式</a:t>
            </a:r>
            <a:endParaRPr lang="en-US" dirty="0"/>
          </a:p>
        </p:txBody>
      </p:sp>
      <p:sp>
        <p:nvSpPr>
          <p:cNvPr id="3" name="Content Placeholder 2"/>
          <p:cNvSpPr>
            <a:spLocks noGrp="1"/>
          </p:cNvSpPr>
          <p:nvPr>
            <p:ph sz="half" idx="1"/>
          </p:nvPr>
        </p:nvSpPr>
        <p:spPr>
          <a:xfrm>
            <a:off x="432000" y="1260000"/>
            <a:ext cx="4082850" cy="5040000"/>
          </a:xfrm>
        </p:spPr>
        <p:txBody>
          <a:bodyPr/>
          <a:lstStyle>
            <a:lvl1pPr marL="360000">
              <a:defRPr sz="2400"/>
            </a:lvl1pPr>
            <a:lvl2pPr>
              <a:defRPr sz="20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260000"/>
            <a:ext cx="4082850" cy="5040000"/>
          </a:xfrm>
        </p:spPr>
        <p:txBody>
          <a:bodyPr/>
          <a:lstStyle>
            <a:lvl1pPr marL="360000">
              <a:defRPr sz="2400"/>
            </a:lvl1pPr>
            <a:lvl2pPr>
              <a:defRPr sz="20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108325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00" y="1188000"/>
            <a:ext cx="4066182"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432000" y="2037714"/>
            <a:ext cx="4066182" cy="4388285"/>
          </a:xfrm>
        </p:spPr>
        <p:txBody>
          <a:bodyPr/>
          <a:lstStyle>
            <a:lvl1pPr>
              <a:defRPr sz="2400"/>
            </a:lvl1pPr>
            <a:lvl2pPr>
              <a:defRPr sz="20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29150" y="1188000"/>
            <a:ext cx="4082850"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037714"/>
            <a:ext cx="4082850" cy="4388285"/>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0" name="Title 1">
            <a:extLst>
              <a:ext uri="{FF2B5EF4-FFF2-40B4-BE49-F238E27FC236}">
                <a16:creationId xmlns:a16="http://schemas.microsoft.com/office/drawing/2014/main" id="{DF911216-E732-4C6D-8C7E-F389B9C2C5AE}"/>
              </a:ext>
            </a:extLst>
          </p:cNvPr>
          <p:cNvSpPr>
            <a:spLocks noGrp="1"/>
          </p:cNvSpPr>
          <p:nvPr>
            <p:ph type="title"/>
          </p:nvPr>
        </p:nvSpPr>
        <p:spPr>
          <a:xfrm>
            <a:off x="432000" y="432000"/>
            <a:ext cx="8280000" cy="683692"/>
          </a:xfrm>
        </p:spPr>
        <p:txBody>
          <a:bodyPr anchor="b"/>
          <a:lstStyle/>
          <a:p>
            <a:r>
              <a:rPr lang="zh-CN" altLang="en-US"/>
              <a:t>单击此处编辑母版标题样式</a:t>
            </a:r>
            <a:endParaRPr lang="en-US" dirty="0"/>
          </a:p>
        </p:txBody>
      </p:sp>
    </p:spTree>
    <p:extLst>
      <p:ext uri="{BB962C8B-B14F-4D97-AF65-F5344CB8AC3E}">
        <p14:creationId xmlns:p14="http://schemas.microsoft.com/office/powerpoint/2010/main" val="283549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zh-CN" altLang="en-US"/>
              <a:t>单击此处编辑母版标题样式</a:t>
            </a:r>
            <a:endParaRPr lang="en-US" dirty="0"/>
          </a:p>
        </p:txBody>
      </p:sp>
    </p:spTree>
    <p:extLst>
      <p:ext uri="{BB962C8B-B14F-4D97-AF65-F5344CB8AC3E}">
        <p14:creationId xmlns:p14="http://schemas.microsoft.com/office/powerpoint/2010/main" val="3329063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5413374"/>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629841" y="2057400"/>
            <a:ext cx="2949178" cy="4343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71617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541337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4343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10711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432000"/>
            <a:ext cx="8280000" cy="683692"/>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188000"/>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2172686708"/>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7" r:id="rId11"/>
    <p:sldLayoutId id="2147483798" r:id="rId12"/>
    <p:sldLayoutId id="2147483799" r:id="rId13"/>
    <p:sldLayoutId id="2147483800" r:id="rId14"/>
    <p:sldLayoutId id="2147483801" r:id="rId15"/>
  </p:sldLayoutIdLst>
  <p:hf sldNum="0"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4"/>
        </a:buClr>
        <a:buFontTx/>
        <a:buBlip>
          <a:blip r:embed="rId17"/>
        </a:buBlip>
        <a:defRPr sz="2800" kern="1200">
          <a:solidFill>
            <a:schemeClr val="tx1"/>
          </a:solidFill>
          <a:latin typeface="+mj-ea"/>
          <a:ea typeface="+mj-ea"/>
          <a:cs typeface="+mn-cs"/>
        </a:defRPr>
      </a:lvl1pPr>
      <a:lvl2pPr marL="685800" indent="-288000" algn="l" defTabSz="914400" rtl="0" eaLnBrk="1" latinLnBrk="0" hangingPunct="1">
        <a:lnSpc>
          <a:spcPct val="100000"/>
        </a:lnSpc>
        <a:spcBef>
          <a:spcPts val="500"/>
        </a:spcBef>
        <a:buClr>
          <a:schemeClr val="accent4"/>
        </a:buClr>
        <a:buFontTx/>
        <a:buBlip>
          <a:blip r:embed="rId17"/>
        </a:buBlip>
        <a:defRPr sz="2400" kern="1200">
          <a:solidFill>
            <a:schemeClr val="tx1"/>
          </a:solidFill>
          <a:latin typeface="+mn-lt"/>
          <a:ea typeface="+mn-ea"/>
          <a:cs typeface="+mn-cs"/>
        </a:defRPr>
      </a:lvl2pPr>
      <a:lvl3pPr marL="1143000" indent="-230400" algn="l" defTabSz="914400" rtl="0" eaLnBrk="1" latinLnBrk="0" hangingPunct="1">
        <a:lnSpc>
          <a:spcPct val="100000"/>
        </a:lnSpc>
        <a:spcBef>
          <a:spcPts val="500"/>
        </a:spcBef>
        <a:buClr>
          <a:schemeClr val="accent4"/>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4"/>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4"/>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6DE7729-5D2F-46D3-930B-9C449DB6BBC3}"/>
              </a:ext>
            </a:extLst>
          </p:cNvPr>
          <p:cNvSpPr>
            <a:spLocks noGrp="1"/>
          </p:cNvSpPr>
          <p:nvPr>
            <p:ph type="ctrTitle"/>
          </p:nvPr>
        </p:nvSpPr>
        <p:spPr/>
        <p:txBody>
          <a:bodyPr>
            <a:normAutofit/>
          </a:bodyPr>
          <a:lstStyle/>
          <a:p>
            <a:r>
              <a:rPr lang="en-US" altLang="zh-CN" dirty="0"/>
              <a:t>1.</a:t>
            </a:r>
            <a:r>
              <a:rPr lang="zh-CN" altLang="en-US" dirty="0"/>
              <a:t> 计算机与程序</a:t>
            </a:r>
            <a:br>
              <a:rPr lang="en-US" altLang="zh-CN" dirty="0"/>
            </a:br>
            <a:r>
              <a:rPr lang="en-US" altLang="zh-CN" dirty="0"/>
              <a:t>                </a:t>
            </a:r>
            <a:endParaRPr lang="en-US" dirty="0"/>
          </a:p>
        </p:txBody>
      </p:sp>
      <p:sp>
        <p:nvSpPr>
          <p:cNvPr id="2" name="矩形 1">
            <a:extLst>
              <a:ext uri="{FF2B5EF4-FFF2-40B4-BE49-F238E27FC236}">
                <a16:creationId xmlns:a16="http://schemas.microsoft.com/office/drawing/2014/main" id="{A39CAFFB-977B-4238-927D-BCCCDC4BB4B8}"/>
              </a:ext>
            </a:extLst>
          </p:cNvPr>
          <p:cNvSpPr/>
          <p:nvPr/>
        </p:nvSpPr>
        <p:spPr>
          <a:xfrm>
            <a:off x="5533053" y="81256"/>
            <a:ext cx="3536301" cy="400110"/>
          </a:xfrm>
          <a:prstGeom prst="rect">
            <a:avLst/>
          </a:prstGeom>
        </p:spPr>
        <p:txBody>
          <a:bodyPr wrap="square">
            <a:spAutoFit/>
          </a:bodyPr>
          <a:lstStyle/>
          <a:p>
            <a:r>
              <a:rPr lang="zh-CN" altLang="en-US" sz="2000" dirty="0">
                <a:solidFill>
                  <a:schemeClr val="tx2">
                    <a:lumMod val="75000"/>
                  </a:schemeClr>
                </a:solidFill>
              </a:rPr>
              <a:t>程序设计</a:t>
            </a:r>
            <a:r>
              <a:rPr lang="en-US" altLang="zh-CN" sz="2000">
                <a:solidFill>
                  <a:schemeClr val="tx2">
                    <a:lumMod val="75000"/>
                  </a:schemeClr>
                </a:solidFill>
              </a:rPr>
              <a:t> 2024-2025</a:t>
            </a:r>
            <a:r>
              <a:rPr lang="zh-CN" altLang="en-US" sz="2000">
                <a:solidFill>
                  <a:schemeClr val="tx2">
                    <a:lumMod val="75000"/>
                  </a:schemeClr>
                </a:solidFill>
              </a:rPr>
              <a:t>秋季</a:t>
            </a:r>
            <a:r>
              <a:rPr lang="zh-CN" altLang="en-US" sz="2000" dirty="0">
                <a:solidFill>
                  <a:schemeClr val="tx2">
                    <a:lumMod val="75000"/>
                  </a:schemeClr>
                </a:solidFill>
              </a:rPr>
              <a:t>学</a:t>
            </a:r>
            <a:r>
              <a:rPr lang="zh-CN" altLang="en-US" dirty="0">
                <a:solidFill>
                  <a:srgbClr val="002554"/>
                </a:solidFill>
              </a:rPr>
              <a:t>期</a:t>
            </a:r>
            <a:endParaRPr lang="en-US" dirty="0"/>
          </a:p>
        </p:txBody>
      </p:sp>
      <p:sp>
        <p:nvSpPr>
          <p:cNvPr id="6" name="副标题 5">
            <a:extLst>
              <a:ext uri="{FF2B5EF4-FFF2-40B4-BE49-F238E27FC236}">
                <a16:creationId xmlns:a16="http://schemas.microsoft.com/office/drawing/2014/main" id="{06E908F0-FC8F-47BE-84CE-B1646DE53B5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494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84931"/>
            <a:ext cx="7772400" cy="1216176"/>
          </a:xfrm>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计算科学的“魔术”</a:t>
            </a:r>
            <a:endParaRPr lang="en-US" altLang="en-US" dirty="0">
              <a:effectLst>
                <a:outerShdw blurRad="38100" dist="38100" dir="2700000" algn="tl">
                  <a:srgbClr val="C0C0C0"/>
                </a:outerShdw>
              </a:effectLst>
              <a:ea typeface="华文中宋" pitchFamily="2" charset="-122"/>
            </a:endParaRPr>
          </a:p>
        </p:txBody>
      </p:sp>
      <p:pic>
        <p:nvPicPr>
          <p:cNvPr id="24578"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770187" y="1431042"/>
            <a:ext cx="3603625" cy="196215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798" y="4364928"/>
            <a:ext cx="2432432" cy="1620000"/>
          </a:xfrm>
          <a:prstGeom prst="rect">
            <a:avLst/>
          </a:prstGeom>
          <a:ln>
            <a:noFill/>
          </a:ln>
          <a:effectLst>
            <a:softEdge rad="112500"/>
          </a:effectLst>
        </p:spPr>
      </p:pic>
      <p:pic>
        <p:nvPicPr>
          <p:cNvPr id="24583" name="Picture 9"/>
          <p:cNvPicPr>
            <a:picLocks noChangeAspect="1"/>
          </p:cNvPicPr>
          <p:nvPr/>
        </p:nvPicPr>
        <p:blipFill>
          <a:blip r:embed="rId4" cstate="print">
            <a:extLst>
              <a:ext uri="{28A0092B-C50C-407E-A947-70E740481C1C}">
                <a14:useLocalDpi xmlns:a14="http://schemas.microsoft.com/office/drawing/2010/main" val="0"/>
              </a:ext>
            </a:extLst>
          </a:blip>
          <a:srcRect b="10767"/>
          <a:stretch>
            <a:fillRect/>
          </a:stretch>
        </p:blipFill>
        <p:spPr bwMode="auto">
          <a:xfrm>
            <a:off x="3901096" y="4364090"/>
            <a:ext cx="1816100"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wn Arrow 4"/>
          <p:cNvSpPr/>
          <p:nvPr/>
        </p:nvSpPr>
        <p:spPr>
          <a:xfrm>
            <a:off x="3563888" y="3429000"/>
            <a:ext cx="1728192" cy="648072"/>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6" name="TextBox 5"/>
          <p:cNvSpPr txBox="1"/>
          <p:nvPr/>
        </p:nvSpPr>
        <p:spPr>
          <a:xfrm>
            <a:off x="6111875" y="3621088"/>
            <a:ext cx="1484313" cy="584200"/>
          </a:xfrm>
          <a:prstGeom prst="rect">
            <a:avLst/>
          </a:prstGeom>
          <a:noFill/>
        </p:spPr>
        <p:txBody>
          <a:bodyPr wrap="none">
            <a:spAutoFit/>
          </a:bodyPr>
          <a:lstStyle/>
          <a:p>
            <a:pPr>
              <a:defRPr/>
            </a:pPr>
            <a:r>
              <a:rPr lang="en-US" sz="3200" dirty="0">
                <a:solidFill>
                  <a:schemeClr val="dk1"/>
                </a:solidFill>
                <a:latin typeface="+mn-lt"/>
                <a:ea typeface="+mn-ea"/>
              </a:rPr>
              <a:t>HOW ?</a:t>
            </a:r>
            <a:endParaRPr lang="en-US" sz="2400" dirty="0">
              <a:solidFill>
                <a:schemeClr val="dk1"/>
              </a:solidFill>
              <a:latin typeface="+mn-lt"/>
              <a:ea typeface="+mn-ea"/>
            </a:endParaRPr>
          </a:p>
        </p:txBody>
      </p:sp>
      <p:pic>
        <p:nvPicPr>
          <p:cNvPr id="15362" name="Picture 2" descr="Alpha Go与世界围棋冠军柯洁对决结果的影响">
            <a:extLst>
              <a:ext uri="{FF2B5EF4-FFF2-40B4-BE49-F238E27FC236}">
                <a16:creationId xmlns:a16="http://schemas.microsoft.com/office/drawing/2014/main" id="{887893E5-3128-4506-A571-95CB13A15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8433" y="4305676"/>
            <a:ext cx="2424913" cy="1679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93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vert="horz" wrap="square" lIns="91440" tIns="45720" rIns="91440" bIns="45720" numCol="1" anchorCtr="0" compatLnSpc="1">
            <a:prstTxWarp prst="textNoShape">
              <a:avLst/>
            </a:prstTxWarp>
            <a:normAutofit/>
          </a:bodyPr>
          <a:lstStyle/>
          <a:p>
            <a:pPr eaLnBrk="1" hangingPunct="1">
              <a:lnSpc>
                <a:spcPct val="100000"/>
              </a:lnSpc>
              <a:spcAft>
                <a:spcPts val="2400"/>
              </a:spcAft>
            </a:pPr>
            <a:r>
              <a:rPr lang="zh-CN" altLang="en-US" sz="5200" cap="none" dirty="0">
                <a:effectLst>
                  <a:outerShdw blurRad="38100" dist="38100" dir="2700000" algn="tl">
                    <a:srgbClr val="C0C0C0"/>
                  </a:outerShdw>
                </a:effectLst>
              </a:rPr>
              <a:t>计算机如何理解信息</a:t>
            </a:r>
          </a:p>
        </p:txBody>
      </p:sp>
    </p:spTree>
    <p:extLst>
      <p:ext uri="{BB962C8B-B14F-4D97-AF65-F5344CB8AC3E}">
        <p14:creationId xmlns:p14="http://schemas.microsoft.com/office/powerpoint/2010/main" val="14611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zh-CN" altLang="en-US" dirty="0">
                <a:cs typeface="+mj-cs"/>
              </a:rPr>
              <a:t>信息</a:t>
            </a:r>
            <a:r>
              <a:rPr lang="zh-CN" altLang="en-US">
                <a:cs typeface="+mj-cs"/>
              </a:rPr>
              <a:t>与数据</a:t>
            </a:r>
            <a:endParaRPr lang="en-US" dirty="0">
              <a:cs typeface="+mj-cs"/>
            </a:endParaRPr>
          </a:p>
        </p:txBody>
      </p:sp>
      <p:sp>
        <p:nvSpPr>
          <p:cNvPr id="28674" name="Content Placeholder 6"/>
          <p:cNvSpPr>
            <a:spLocks noGrp="1"/>
          </p:cNvSpPr>
          <p:nvPr>
            <p:ph idx="1"/>
          </p:nvPr>
        </p:nvSpPr>
        <p:spPr>
          <a:xfrm>
            <a:off x="1435100" y="1447800"/>
            <a:ext cx="7499350" cy="612775"/>
          </a:xfrm>
        </p:spPr>
        <p:txBody>
          <a:bodyPr/>
          <a:lstStyle/>
          <a:p>
            <a:r>
              <a:rPr lang="zh-CN" altLang="en-US"/>
              <a:t>从下面例子中比较“信息”与“数据”</a:t>
            </a:r>
            <a:endParaRPr lang="en-US" altLang="zh-CN"/>
          </a:p>
        </p:txBody>
      </p:sp>
      <p:pic>
        <p:nvPicPr>
          <p:cNvPr id="2867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0113" y="2205038"/>
            <a:ext cx="18986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427538" y="2349500"/>
            <a:ext cx="3416300" cy="522288"/>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800">
                <a:solidFill>
                  <a:srgbClr val="000000"/>
                </a:solidFill>
                <a:latin typeface="Gill Sans MT" pitchFamily="34" charset="0"/>
                <a:ea typeface="华文中宋" pitchFamily="2" charset="-122"/>
              </a:rPr>
              <a:t>在某人的病历卡中：</a:t>
            </a:r>
            <a:endParaRPr lang="en-US" altLang="zh-CN" sz="2800">
              <a:solidFill>
                <a:srgbClr val="000000"/>
              </a:solidFill>
              <a:latin typeface="Gill Sans MT" pitchFamily="34" charset="0"/>
              <a:ea typeface="华文中宋" pitchFamily="2" charset="-122"/>
            </a:endParaRPr>
          </a:p>
        </p:txBody>
      </p:sp>
      <p:sp>
        <p:nvSpPr>
          <p:cNvPr id="10" name="TextBox 9"/>
          <p:cNvSpPr txBox="1">
            <a:spLocks noChangeArrowheads="1"/>
          </p:cNvSpPr>
          <p:nvPr/>
        </p:nvSpPr>
        <p:spPr bwMode="auto">
          <a:xfrm>
            <a:off x="4824413" y="3068638"/>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uk-UA" altLang="zh-CN" sz="2800">
                <a:solidFill>
                  <a:srgbClr val="000000"/>
                </a:solidFill>
                <a:latin typeface="Gill Sans"/>
                <a:ea typeface="Gill Sans"/>
                <a:cs typeface="Gill Sans"/>
              </a:rPr>
              <a:t>39℃</a:t>
            </a:r>
            <a:endParaRPr lang="en-US" altLang="zh-CN" sz="2800">
              <a:solidFill>
                <a:srgbClr val="000000"/>
              </a:solidFill>
              <a:latin typeface="Gill Sans"/>
              <a:ea typeface="Gill Sans"/>
              <a:cs typeface="Gill Sans"/>
            </a:endParaRPr>
          </a:p>
        </p:txBody>
      </p:sp>
      <p:sp>
        <p:nvSpPr>
          <p:cNvPr id="11" name="TextBox 10"/>
          <p:cNvSpPr txBox="1"/>
          <p:nvPr/>
        </p:nvSpPr>
        <p:spPr>
          <a:xfrm>
            <a:off x="4786313" y="3697288"/>
            <a:ext cx="1620837" cy="523875"/>
          </a:xfrm>
          <a:prstGeom prst="rect">
            <a:avLst/>
          </a:prstGeom>
          <a:noFill/>
        </p:spPr>
        <p:txBody>
          <a:bodyPr wrap="none">
            <a:spAutoFit/>
          </a:bodyPr>
          <a:lstStyle/>
          <a:p>
            <a:pPr algn="ctr">
              <a:defRPr/>
            </a:pPr>
            <a:r>
              <a:rPr lang="zh-CN" altLang="en-US" sz="2800" dirty="0">
                <a:solidFill>
                  <a:schemeClr val="dk1"/>
                </a:solidFill>
                <a:latin typeface="+mn-lt"/>
                <a:ea typeface="+mn-ea"/>
              </a:rPr>
              <a:t>体温</a:t>
            </a:r>
            <a:r>
              <a:rPr lang="uk-UA" altLang="zh-CN" sz="2800" dirty="0">
                <a:solidFill>
                  <a:schemeClr val="dk1"/>
                </a:solidFill>
                <a:latin typeface="Gill Sans" charset="0"/>
                <a:ea typeface="Gill Sans" charset="0"/>
                <a:cs typeface="Gill Sans" charset="0"/>
              </a:rPr>
              <a:t>39℃</a:t>
            </a:r>
            <a:endParaRPr lang="en-US" altLang="zh-CN" sz="2800" dirty="0">
              <a:solidFill>
                <a:schemeClr val="dk1"/>
              </a:solidFill>
              <a:latin typeface="Gill Sans" charset="0"/>
              <a:ea typeface="Gill Sans" charset="0"/>
              <a:cs typeface="Gill Sans" charset="0"/>
            </a:endParaRPr>
          </a:p>
        </p:txBody>
      </p:sp>
      <p:sp>
        <p:nvSpPr>
          <p:cNvPr id="12" name="TextBox 11"/>
          <p:cNvSpPr txBox="1"/>
          <p:nvPr/>
        </p:nvSpPr>
        <p:spPr>
          <a:xfrm>
            <a:off x="7269163" y="3068638"/>
            <a:ext cx="903287" cy="523875"/>
          </a:xfrm>
          <a:prstGeom prst="rect">
            <a:avLst/>
          </a:prstGeom>
          <a:noFill/>
        </p:spPr>
        <p:txBody>
          <a:bodyPr wrap="none">
            <a:spAutoFit/>
          </a:bodyPr>
          <a:lstStyle/>
          <a:p>
            <a:pPr algn="ctr">
              <a:defRPr/>
            </a:pPr>
            <a:r>
              <a:rPr lang="zh-CN" altLang="en-US" sz="2800" dirty="0">
                <a:solidFill>
                  <a:srgbClr val="0000CC"/>
                </a:solidFill>
                <a:latin typeface="+mn-lt"/>
                <a:ea typeface="+mn-ea"/>
              </a:rPr>
              <a:t>数据</a:t>
            </a:r>
            <a:endParaRPr lang="en-US" altLang="zh-CN" sz="2800" dirty="0">
              <a:solidFill>
                <a:srgbClr val="0000CC"/>
              </a:solidFill>
              <a:latin typeface="+mn-lt"/>
              <a:ea typeface="+mn-ea"/>
            </a:endParaRPr>
          </a:p>
        </p:txBody>
      </p:sp>
      <p:sp>
        <p:nvSpPr>
          <p:cNvPr id="13" name="TextBox 12"/>
          <p:cNvSpPr txBox="1"/>
          <p:nvPr/>
        </p:nvSpPr>
        <p:spPr>
          <a:xfrm>
            <a:off x="7269163" y="3697288"/>
            <a:ext cx="903287" cy="523875"/>
          </a:xfrm>
          <a:prstGeom prst="rect">
            <a:avLst/>
          </a:prstGeom>
          <a:noFill/>
        </p:spPr>
        <p:txBody>
          <a:bodyPr wrap="none">
            <a:spAutoFit/>
          </a:bodyPr>
          <a:lstStyle/>
          <a:p>
            <a:pPr algn="ctr">
              <a:defRPr/>
            </a:pPr>
            <a:r>
              <a:rPr lang="zh-CN" altLang="en-US" sz="2800" dirty="0">
                <a:solidFill>
                  <a:srgbClr val="0000CC"/>
                </a:solidFill>
                <a:latin typeface="+mn-lt"/>
                <a:ea typeface="+mn-ea"/>
              </a:rPr>
              <a:t>信息</a:t>
            </a:r>
            <a:endParaRPr lang="en-US" altLang="zh-CN" sz="2800" dirty="0">
              <a:solidFill>
                <a:srgbClr val="0000CC"/>
              </a:solidFill>
              <a:latin typeface="+mn-lt"/>
              <a:ea typeface="+mn-ea"/>
            </a:endParaRPr>
          </a:p>
        </p:txBody>
      </p:sp>
      <p:sp>
        <p:nvSpPr>
          <p:cNvPr id="15" name="Right Arrow 14"/>
          <p:cNvSpPr/>
          <p:nvPr/>
        </p:nvSpPr>
        <p:spPr>
          <a:xfrm>
            <a:off x="6444208" y="3187207"/>
            <a:ext cx="668104" cy="313801"/>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Right Arrow 15"/>
          <p:cNvSpPr/>
          <p:nvPr/>
        </p:nvSpPr>
        <p:spPr>
          <a:xfrm>
            <a:off x="6444208" y="3763271"/>
            <a:ext cx="668104" cy="313801"/>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Rectangle 16"/>
          <p:cNvSpPr/>
          <p:nvPr/>
        </p:nvSpPr>
        <p:spPr>
          <a:xfrm>
            <a:off x="1435100" y="4797425"/>
            <a:ext cx="7499350" cy="1816100"/>
          </a:xfrm>
          <a:prstGeom prst="rect">
            <a:avLst/>
          </a:prstGeom>
        </p:spPr>
        <p:txBody>
          <a:bodyPr>
            <a:spAutoFit/>
          </a:bodyPr>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1"/>
            <a:r>
              <a:rPr lang="zh-CN" altLang="en-US" sz="2800">
                <a:solidFill>
                  <a:srgbClr val="0000CC"/>
                </a:solidFill>
                <a:latin typeface="Gill Sans MT" pitchFamily="34" charset="0"/>
                <a:ea typeface="华文中宋" pitchFamily="2" charset="-122"/>
              </a:rPr>
              <a:t>信息</a:t>
            </a:r>
            <a:r>
              <a:rPr lang="zh-CN" altLang="en-US" sz="2800">
                <a:solidFill>
                  <a:srgbClr val="000000"/>
                </a:solidFill>
                <a:latin typeface="Gill Sans MT" pitchFamily="34" charset="0"/>
                <a:ea typeface="华文中宋" pitchFamily="2" charset="-122"/>
              </a:rPr>
              <a:t>  各种事物的变化和特征的反映 </a:t>
            </a:r>
          </a:p>
          <a:p>
            <a:pPr lvl="1"/>
            <a:r>
              <a:rPr lang="zh-CN" altLang="en-US" sz="2800">
                <a:solidFill>
                  <a:srgbClr val="0000CC"/>
                </a:solidFill>
                <a:latin typeface="Gill Sans MT" pitchFamily="34" charset="0"/>
                <a:ea typeface="华文中宋" pitchFamily="2" charset="-122"/>
              </a:rPr>
              <a:t>数据</a:t>
            </a:r>
            <a:r>
              <a:rPr lang="zh-CN" altLang="en-US" sz="2800">
                <a:solidFill>
                  <a:srgbClr val="000000"/>
                </a:solidFill>
                <a:latin typeface="Gill Sans MT" pitchFamily="34" charset="0"/>
                <a:ea typeface="华文中宋" pitchFamily="2" charset="-122"/>
              </a:rPr>
              <a:t>  信息的载体，如数值、文字、图像等</a:t>
            </a:r>
            <a:endParaRPr lang="en-US" altLang="zh-CN" sz="2800">
              <a:solidFill>
                <a:srgbClr val="000000"/>
              </a:solidFill>
              <a:latin typeface="Gill Sans MT" pitchFamily="34" charset="0"/>
              <a:ea typeface="华文中宋" pitchFamily="2" charset="-122"/>
            </a:endParaRPr>
          </a:p>
          <a:p>
            <a:pPr lvl="1"/>
            <a:r>
              <a:rPr lang="zh-CN" altLang="en-US" sz="2800">
                <a:solidFill>
                  <a:srgbClr val="000000"/>
                </a:solidFill>
                <a:latin typeface="Gill Sans MT" pitchFamily="34" charset="0"/>
                <a:ea typeface="华文中宋" pitchFamily="2" charset="-122"/>
              </a:rPr>
              <a:t>人理解的是信息，计算机理解的是数据</a:t>
            </a:r>
            <a:endParaRPr lang="en-US" altLang="zh-CN" sz="2800">
              <a:solidFill>
                <a:srgbClr val="000000"/>
              </a:solidFill>
              <a:latin typeface="Gill Sans MT" pitchFamily="34" charset="0"/>
              <a:ea typeface="华文中宋" pitchFamily="2" charset="-122"/>
            </a:endParaRPr>
          </a:p>
          <a:p>
            <a:pPr lvl="1"/>
            <a:endParaRPr lang="zh-CN" altLang="en-US" sz="2800">
              <a:solidFill>
                <a:srgbClr val="000000"/>
              </a:solidFill>
              <a:latin typeface="Gill Sans MT" pitchFamily="34" charset="0"/>
              <a:ea typeface="华文中宋" pitchFamily="2" charset="-122"/>
            </a:endParaRPr>
          </a:p>
        </p:txBody>
      </p:sp>
    </p:spTree>
    <p:extLst>
      <p:ext uri="{BB962C8B-B14F-4D97-AF65-F5344CB8AC3E}">
        <p14:creationId xmlns:p14="http://schemas.microsoft.com/office/powerpoint/2010/main" val="541916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7">
                                            <p:txEl>
                                              <p:pRg st="2" end="2"/>
                                            </p:txEl>
                                          </p:spTgt>
                                        </p:tgtEl>
                                        <p:attrNameLst>
                                          <p:attrName>style.visibility</p:attrName>
                                        </p:attrNameLst>
                                      </p:cBhvr>
                                      <p:to>
                                        <p:strVal val="visible"/>
                                      </p:to>
                                    </p:set>
                                    <p:animEffect transition="in" filter="blinds(horizontal)">
                                      <p:cBhvr>
                                        <p:cTn id="36"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信息与数据</a:t>
            </a:r>
            <a:endParaRPr lang="en-US" altLang="zh-CN" dirty="0"/>
          </a:p>
          <a:p>
            <a:pPr lvl="1"/>
            <a:r>
              <a:rPr lang="zh-CN" altLang="en-US" dirty="0"/>
              <a:t>信息：各种事物的变化和特征的反映</a:t>
            </a:r>
            <a:endParaRPr lang="en-US" altLang="zh-CN" dirty="0"/>
          </a:p>
          <a:p>
            <a:pPr lvl="1"/>
            <a:r>
              <a:rPr lang="zh-CN" altLang="en-US" dirty="0"/>
              <a:t>数据：信息的载体，如数值、文字、图像等</a:t>
            </a:r>
            <a:endParaRPr lang="en-US" altLang="zh-CN" dirty="0"/>
          </a:p>
          <a:p>
            <a:pPr lvl="1"/>
            <a:r>
              <a:rPr lang="zh-CN" altLang="en-US" dirty="0"/>
              <a:t>人理解的是信息，计算机处理的是数据</a:t>
            </a:r>
            <a:endParaRPr lang="en-US" altLang="zh-CN" dirty="0"/>
          </a:p>
          <a:p>
            <a:endParaRPr lang="en-US" altLang="zh-CN" dirty="0"/>
          </a:p>
          <a:p>
            <a:r>
              <a:rPr lang="zh-CN" altLang="en-US" dirty="0"/>
              <a:t>计算机中的数据</a:t>
            </a:r>
            <a:endParaRPr lang="en-US" altLang="zh-CN" dirty="0"/>
          </a:p>
          <a:p>
            <a:pPr lvl="1"/>
            <a:r>
              <a:rPr lang="zh-CN" altLang="en-US" dirty="0"/>
              <a:t>数值数据：表示量的大小、正负，如整数、小数等</a:t>
            </a:r>
            <a:endParaRPr lang="en-US" altLang="zh-CN" dirty="0"/>
          </a:p>
          <a:p>
            <a:pPr lvl="1"/>
            <a:r>
              <a:rPr lang="zh-CN" altLang="en-US" dirty="0"/>
              <a:t>字符数据：表示一些符号、标记，如英文字母</a:t>
            </a:r>
            <a:r>
              <a:rPr lang="en-US" altLang="zh-CN" dirty="0"/>
              <a:t>A~Z</a:t>
            </a:r>
            <a:r>
              <a:rPr lang="zh-CN" altLang="en-US" dirty="0"/>
              <a:t>、</a:t>
            </a:r>
            <a:r>
              <a:rPr lang="en-US" altLang="zh-CN" dirty="0" err="1"/>
              <a:t>a~z</a:t>
            </a:r>
            <a:r>
              <a:rPr lang="zh-CN" altLang="en-US" dirty="0"/>
              <a:t>、数字</a:t>
            </a:r>
            <a:r>
              <a:rPr lang="en-US" altLang="zh-CN" dirty="0"/>
              <a:t>0</a:t>
            </a:r>
            <a:r>
              <a:rPr lang="zh-CN" altLang="en-US" dirty="0"/>
              <a:t>～</a:t>
            </a:r>
            <a:r>
              <a:rPr lang="en-US" altLang="zh-CN" dirty="0"/>
              <a:t>9</a:t>
            </a:r>
            <a:r>
              <a:rPr lang="zh-CN" altLang="en-US" dirty="0"/>
              <a:t>、各种专用字符</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及标点符号等</a:t>
            </a:r>
            <a:endParaRPr lang="en-US" altLang="zh-CN" dirty="0"/>
          </a:p>
          <a:p>
            <a:pPr lvl="1"/>
            <a:r>
              <a:rPr lang="zh-CN" altLang="en-US" dirty="0"/>
              <a:t>其他数据：声音数据、图像数据等（需要特定的编码</a:t>
            </a:r>
            <a:r>
              <a:rPr lang="en-US" altLang="zh-CN" dirty="0"/>
              <a:t>/</a:t>
            </a:r>
            <a:r>
              <a:rPr lang="zh-CN" altLang="en-US" dirty="0"/>
              <a:t>解码规则）</a:t>
            </a:r>
          </a:p>
          <a:p>
            <a:endParaRPr lang="it-IT" dirty="0"/>
          </a:p>
        </p:txBody>
      </p:sp>
      <p:sp>
        <p:nvSpPr>
          <p:cNvPr id="3" name="标题 2"/>
          <p:cNvSpPr>
            <a:spLocks noGrp="1"/>
          </p:cNvSpPr>
          <p:nvPr>
            <p:ph type="title"/>
          </p:nvPr>
        </p:nvSpPr>
        <p:spPr/>
        <p:txBody>
          <a:bodyPr/>
          <a:lstStyle/>
          <a:p>
            <a:r>
              <a:rPr lang="zh-CN" altLang="en-US" dirty="0"/>
              <a:t>信息在计算机中的表示</a:t>
            </a:r>
            <a:endParaRPr lang="it-IT" dirty="0"/>
          </a:p>
        </p:txBody>
      </p:sp>
      <p:sp>
        <p:nvSpPr>
          <p:cNvPr id="5" name="TextBox 4"/>
          <p:cNvSpPr txBox="1"/>
          <p:nvPr/>
        </p:nvSpPr>
        <p:spPr>
          <a:xfrm>
            <a:off x="0" y="6228020"/>
            <a:ext cx="9144000" cy="369332"/>
          </a:xfrm>
          <a:prstGeom prst="rect">
            <a:avLst/>
          </a:prstGeom>
          <a:noFill/>
        </p:spPr>
        <p:txBody>
          <a:bodyPr wrap="square" rtlCol="0">
            <a:spAutoFit/>
          </a:bodyPr>
          <a:lstStyle/>
          <a:p>
            <a:pPr algn="ctr"/>
            <a:r>
              <a:rPr lang="zh-CN" altLang="en-US" b="1" dirty="0"/>
              <a:t>更多内容：</a:t>
            </a:r>
            <a:r>
              <a:rPr lang="en-US" altLang="zh-CN" b="1" dirty="0"/>
              <a:t>《</a:t>
            </a:r>
            <a:r>
              <a:rPr lang="zh-CN" altLang="en-US" b="1" dirty="0"/>
              <a:t>计算机系统基础</a:t>
            </a:r>
            <a:r>
              <a:rPr lang="en-US" altLang="zh-CN" b="1" dirty="0"/>
              <a:t>I》</a:t>
            </a:r>
            <a:endParaRPr lang="zh-CN" altLang="en-US" b="1" dirty="0"/>
          </a:p>
        </p:txBody>
      </p:sp>
    </p:spTree>
    <p:extLst>
      <p:ext uri="{BB962C8B-B14F-4D97-AF65-F5344CB8AC3E}">
        <p14:creationId xmlns:p14="http://schemas.microsoft.com/office/powerpoint/2010/main" val="202182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数据单位</a:t>
            </a:r>
            <a:endParaRPr lang="en-US" altLang="zh-CN" dirty="0"/>
          </a:p>
          <a:p>
            <a:pPr lvl="1"/>
            <a:r>
              <a:rPr lang="zh-CN" altLang="en-US" dirty="0">
                <a:latin typeface="微软雅黑" pitchFamily="34" charset="-122"/>
                <a:ea typeface="微软雅黑" pitchFamily="34" charset="-122"/>
              </a:rPr>
              <a:t>信息在计算机中用二进制表示，最小的数据单位是一个数位（</a:t>
            </a:r>
            <a:r>
              <a:rPr lang="en-US" altLang="zh-CN" dirty="0">
                <a:latin typeface="微软雅黑" pitchFamily="34" charset="-122"/>
                <a:ea typeface="微软雅黑" pitchFamily="34" charset="-122"/>
              </a:rPr>
              <a:t>bit</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1"/>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个数位被称为</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个字节（</a:t>
            </a:r>
            <a:r>
              <a:rPr lang="en-US" altLang="zh-CN" dirty="0">
                <a:latin typeface="微软雅黑" pitchFamily="34" charset="-122"/>
                <a:ea typeface="微软雅黑" pitchFamily="34" charset="-122"/>
              </a:rPr>
              <a:t>Byte</a:t>
            </a:r>
            <a:r>
              <a:rPr lang="zh-CN" altLang="en-US" dirty="0">
                <a:latin typeface="微软雅黑" pitchFamily="34" charset="-122"/>
                <a:ea typeface="微软雅黑" pitchFamily="34" charset="-122"/>
              </a:rPr>
              <a:t>），是计算机中表示存储容量的基本单位</a:t>
            </a:r>
            <a:endParaRPr lang="en-US" altLang="zh-CN" dirty="0">
              <a:latin typeface="微软雅黑" pitchFamily="34" charset="-122"/>
              <a:ea typeface="微软雅黑" pitchFamily="34" charset="-122"/>
            </a:endParaRPr>
          </a:p>
          <a:p>
            <a:pPr lvl="1"/>
            <a:r>
              <a:rPr lang="zh-CN" altLang="en-US" dirty="0">
                <a:latin typeface="微软雅黑" pitchFamily="34" charset="-122"/>
                <a:ea typeface="微软雅黑" pitchFamily="34" charset="-122"/>
              </a:rPr>
              <a:t>存储容量的计量单位有字节</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、千字节</a:t>
            </a:r>
            <a:r>
              <a:rPr lang="en-US" altLang="zh-CN" dirty="0">
                <a:latin typeface="微软雅黑" pitchFamily="34" charset="-122"/>
                <a:ea typeface="微软雅黑" pitchFamily="34" charset="-122"/>
              </a:rPr>
              <a:t>KB</a:t>
            </a:r>
            <a:r>
              <a:rPr lang="zh-CN" altLang="en-US" dirty="0">
                <a:latin typeface="微软雅黑" pitchFamily="34" charset="-122"/>
                <a:ea typeface="微软雅黑" pitchFamily="34" charset="-122"/>
              </a:rPr>
              <a:t>、兆字节</a:t>
            </a:r>
            <a:r>
              <a:rPr lang="en-US" altLang="zh-CN" dirty="0">
                <a:latin typeface="微软雅黑" pitchFamily="34" charset="-122"/>
                <a:ea typeface="微软雅黑" pitchFamily="34" charset="-122"/>
              </a:rPr>
              <a:t>MB</a:t>
            </a:r>
            <a:r>
              <a:rPr lang="zh-CN" altLang="en-US" dirty="0">
                <a:latin typeface="微软雅黑" pitchFamily="34" charset="-122"/>
                <a:ea typeface="微软雅黑" pitchFamily="34" charset="-122"/>
              </a:rPr>
              <a:t>、十亿字节</a:t>
            </a:r>
            <a:r>
              <a:rPr lang="en-US" altLang="zh-CN" dirty="0">
                <a:latin typeface="微软雅黑" pitchFamily="34" charset="-122"/>
                <a:ea typeface="微软雅黑" pitchFamily="34" charset="-122"/>
              </a:rPr>
              <a:t>GB</a:t>
            </a:r>
            <a:r>
              <a:rPr lang="zh-CN" altLang="en-US" dirty="0">
                <a:latin typeface="微软雅黑" pitchFamily="34" charset="-122"/>
                <a:ea typeface="微软雅黑" pitchFamily="34" charset="-122"/>
              </a:rPr>
              <a:t>及万亿字节</a:t>
            </a:r>
            <a:r>
              <a:rPr lang="en-US" altLang="zh-CN" dirty="0">
                <a:latin typeface="微软雅黑" pitchFamily="34" charset="-122"/>
                <a:ea typeface="微软雅黑" pitchFamily="34" charset="-122"/>
              </a:rPr>
              <a:t>TB</a:t>
            </a:r>
            <a:r>
              <a:rPr lang="zh-CN" altLang="en-US" dirty="0">
                <a:latin typeface="微软雅黑" pitchFamily="34" charset="-122"/>
                <a:ea typeface="微软雅黑" pitchFamily="34" charset="-122"/>
              </a:rPr>
              <a:t>等，换算关系如下：</a:t>
            </a:r>
          </a:p>
        </p:txBody>
      </p:sp>
      <p:sp>
        <p:nvSpPr>
          <p:cNvPr id="3" name="标题 2"/>
          <p:cNvSpPr>
            <a:spLocks noGrp="1"/>
          </p:cNvSpPr>
          <p:nvPr>
            <p:ph type="title"/>
          </p:nvPr>
        </p:nvSpPr>
        <p:spPr/>
        <p:txBody>
          <a:bodyPr/>
          <a:lstStyle/>
          <a:p>
            <a:r>
              <a:rPr lang="zh-CN" altLang="en-US" dirty="0"/>
              <a:t>信息在计算机中的表示</a:t>
            </a:r>
            <a:r>
              <a:rPr lang="en-US" altLang="zh-CN" dirty="0"/>
              <a:t>(</a:t>
            </a:r>
            <a:r>
              <a:rPr lang="zh-CN" altLang="en-US" dirty="0"/>
              <a:t>续</a:t>
            </a:r>
            <a:r>
              <a:rPr lang="en-US" altLang="zh-CN" dirty="0"/>
              <a:t>)</a:t>
            </a:r>
            <a:endParaRPr lang="zh-CN" altLang="en-US" dirty="0"/>
          </a:p>
        </p:txBody>
      </p:sp>
      <p:sp>
        <p:nvSpPr>
          <p:cNvPr id="4" name="矩形 3"/>
          <p:cNvSpPr/>
          <p:nvPr/>
        </p:nvSpPr>
        <p:spPr>
          <a:xfrm>
            <a:off x="683568" y="3491423"/>
            <a:ext cx="4572000" cy="2169825"/>
          </a:xfrm>
          <a:prstGeom prst="rect">
            <a:avLst/>
          </a:prstGeom>
        </p:spPr>
        <p:txBody>
          <a:bodyPr>
            <a:spAutoFit/>
          </a:bodyPr>
          <a:lstStyle/>
          <a:p>
            <a:pPr>
              <a:lnSpc>
                <a:spcPct val="150000"/>
              </a:lnSpc>
            </a:pPr>
            <a:r>
              <a:rPr lang="zh-CN" altLang="en-US" dirty="0"/>
              <a:t>　　</a:t>
            </a:r>
            <a:r>
              <a:rPr lang="en-US" altLang="zh-CN" dirty="0"/>
              <a:t>1 B = 8 bit</a:t>
            </a:r>
            <a:br>
              <a:rPr lang="en-US" altLang="zh-CN" dirty="0"/>
            </a:br>
            <a:r>
              <a:rPr lang="zh-CN" altLang="en-US" dirty="0"/>
              <a:t>　　</a:t>
            </a:r>
            <a:r>
              <a:rPr lang="en-US" altLang="zh-CN" dirty="0"/>
              <a:t>1 KB = 1024 B = 2</a:t>
            </a:r>
            <a:r>
              <a:rPr lang="en-US" altLang="zh-CN" baseline="30000" dirty="0"/>
              <a:t>10 </a:t>
            </a:r>
            <a:r>
              <a:rPr lang="en-US" altLang="zh-CN" dirty="0"/>
              <a:t>B</a:t>
            </a:r>
            <a:br>
              <a:rPr lang="en-US" altLang="zh-CN" dirty="0"/>
            </a:br>
            <a:r>
              <a:rPr lang="zh-CN" altLang="en-US" dirty="0"/>
              <a:t>　　</a:t>
            </a:r>
            <a:r>
              <a:rPr lang="en-US" altLang="zh-CN" dirty="0"/>
              <a:t>1 MB = 1024 KB =2</a:t>
            </a:r>
            <a:r>
              <a:rPr lang="en-US" altLang="zh-CN" baseline="30000" dirty="0"/>
              <a:t>20 </a:t>
            </a:r>
            <a:r>
              <a:rPr lang="en-US" altLang="zh-CN" dirty="0"/>
              <a:t>B</a:t>
            </a:r>
            <a:br>
              <a:rPr lang="en-US" altLang="zh-CN" dirty="0"/>
            </a:br>
            <a:r>
              <a:rPr lang="zh-CN" altLang="en-US" dirty="0"/>
              <a:t>　　</a:t>
            </a:r>
            <a:r>
              <a:rPr lang="en-US" altLang="zh-CN" dirty="0"/>
              <a:t>1 GB = 1024 MB =2</a:t>
            </a:r>
            <a:r>
              <a:rPr lang="en-US" altLang="zh-CN" baseline="30000" dirty="0"/>
              <a:t>30 </a:t>
            </a:r>
            <a:r>
              <a:rPr lang="en-US" altLang="zh-CN" dirty="0"/>
              <a:t>B</a:t>
            </a:r>
          </a:p>
          <a:p>
            <a:pPr>
              <a:lnSpc>
                <a:spcPct val="150000"/>
              </a:lnSpc>
            </a:pPr>
            <a:r>
              <a:rPr lang="en-US" altLang="zh-CN" dirty="0"/>
              <a:t>         1 TB = 1024 GB =2</a:t>
            </a:r>
            <a:r>
              <a:rPr lang="en-US" altLang="zh-CN" baseline="30000" dirty="0"/>
              <a:t>40 </a:t>
            </a:r>
            <a:r>
              <a:rPr lang="en-US" altLang="zh-CN" dirty="0"/>
              <a:t>B</a:t>
            </a:r>
            <a:endParaRPr lang="zh-CN" altLang="en-US" dirty="0"/>
          </a:p>
        </p:txBody>
      </p:sp>
    </p:spTree>
    <p:extLst>
      <p:ext uri="{BB962C8B-B14F-4D97-AF65-F5344CB8AC3E}">
        <p14:creationId xmlns:p14="http://schemas.microsoft.com/office/powerpoint/2010/main" val="328127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ja-JP" altLang="en-US" dirty="0">
                <a:effectLst>
                  <a:outerShdw blurRad="38100" dist="38100" dir="2700000" algn="tl">
                    <a:srgbClr val="C0C0C0"/>
                  </a:outerShdw>
                </a:effectLst>
                <a:latin typeface="华文中宋" pitchFamily="2" charset="-122"/>
                <a:ea typeface="华文中宋" pitchFamily="2" charset="-122"/>
              </a:rPr>
              <a:t>数制</a:t>
            </a:r>
            <a:r>
              <a:rPr lang="zh-CN" altLang="en-US" dirty="0">
                <a:effectLst>
                  <a:outerShdw blurRad="38100" dist="38100" dir="2700000" algn="tl">
                    <a:srgbClr val="C0C0C0"/>
                  </a:outerShdw>
                </a:effectLst>
                <a:latin typeface="华文中宋" pitchFamily="2" charset="-122"/>
              </a:rPr>
              <a:t>：</a:t>
            </a:r>
            <a:r>
              <a:rPr lang="zh-CN" altLang="en-US" dirty="0">
                <a:effectLst>
                  <a:outerShdw blurRad="38100" dist="38100" dir="2700000" algn="tl">
                    <a:srgbClr val="C0C0C0"/>
                  </a:outerShdw>
                </a:effectLst>
              </a:rPr>
              <a:t>数据的表示方法 </a:t>
            </a:r>
            <a:r>
              <a:rPr lang="en-US" altLang="zh-CN" dirty="0">
                <a:effectLst>
                  <a:outerShdw blurRad="38100" dist="38100" dir="2700000" algn="tl">
                    <a:srgbClr val="C0C0C0"/>
                  </a:outerShdw>
                </a:effectLst>
              </a:rPr>
              <a:t>(1)</a:t>
            </a:r>
            <a:endParaRPr lang="en-US" altLang="en-US" dirty="0">
              <a:effectLst>
                <a:outerShdw blurRad="38100" dist="38100" dir="2700000" algn="tl">
                  <a:srgbClr val="C0C0C0"/>
                </a:outerShdw>
              </a:effectLst>
              <a:ea typeface="华文中宋" pitchFamily="2" charset="-122"/>
            </a:endParaRPr>
          </a:p>
        </p:txBody>
      </p:sp>
      <p:sp>
        <p:nvSpPr>
          <p:cNvPr id="29698" name="Content Placeholder 2"/>
          <p:cNvSpPr>
            <a:spLocks noGrp="1"/>
          </p:cNvSpPr>
          <p:nvPr>
            <p:ph idx="1"/>
          </p:nvPr>
        </p:nvSpPr>
        <p:spPr/>
        <p:txBody>
          <a:bodyPr>
            <a:normAutofit/>
          </a:bodyPr>
          <a:lstStyle/>
          <a:p>
            <a:r>
              <a:rPr lang="zh-CN" altLang="en-US" sz="2800" dirty="0"/>
              <a:t>数制也称计数制，是指用一组固定的符号和统一的规则来表示数值的方法。</a:t>
            </a:r>
            <a:endParaRPr lang="en-US" altLang="zh-CN" sz="2800" dirty="0"/>
          </a:p>
          <a:p>
            <a:r>
              <a:rPr lang="zh-CN" altLang="en-US" sz="2800" dirty="0"/>
              <a:t>几种常用进位数制：</a:t>
            </a:r>
            <a:endParaRPr lang="en-US" altLang="zh-CN" sz="2800" dirty="0"/>
          </a:p>
          <a:p>
            <a:pPr lvl="1"/>
            <a:r>
              <a:rPr lang="zh-CN" altLang="en-US" sz="2400" dirty="0">
                <a:solidFill>
                  <a:schemeClr val="tx1"/>
                </a:solidFill>
              </a:rPr>
              <a:t>十位制 </a:t>
            </a:r>
            <a:r>
              <a:rPr lang="en-US" altLang="zh-CN" sz="2400" dirty="0">
                <a:solidFill>
                  <a:schemeClr val="tx1"/>
                </a:solidFill>
              </a:rPr>
              <a:t>(Decimal) </a:t>
            </a:r>
          </a:p>
          <a:p>
            <a:pPr lvl="1"/>
            <a:r>
              <a:rPr lang="zh-CN" altLang="en-US" sz="2400" dirty="0">
                <a:solidFill>
                  <a:srgbClr val="0070C0"/>
                </a:solidFill>
              </a:rPr>
              <a:t>二进制</a:t>
            </a:r>
            <a:r>
              <a:rPr lang="zh-CN" altLang="en-US" sz="2400" dirty="0"/>
              <a:t> </a:t>
            </a:r>
            <a:r>
              <a:rPr lang="en-US" altLang="zh-CN" sz="2400" dirty="0"/>
              <a:t>(Binary) </a:t>
            </a:r>
          </a:p>
          <a:p>
            <a:pPr lvl="1"/>
            <a:r>
              <a:rPr lang="zh-CN" altLang="en-US" sz="2400" dirty="0">
                <a:solidFill>
                  <a:schemeClr val="tx1"/>
                </a:solidFill>
              </a:rPr>
              <a:t>八进制 </a:t>
            </a:r>
            <a:r>
              <a:rPr lang="en-US" altLang="zh-CN" sz="2400" dirty="0">
                <a:solidFill>
                  <a:schemeClr val="tx1"/>
                </a:solidFill>
              </a:rPr>
              <a:t>(Octal) </a:t>
            </a:r>
          </a:p>
          <a:p>
            <a:pPr lvl="1"/>
            <a:r>
              <a:rPr lang="zh-CN" altLang="en-US" sz="2400" dirty="0">
                <a:solidFill>
                  <a:schemeClr val="tx1"/>
                </a:solidFill>
              </a:rPr>
              <a:t>十六进制数 </a:t>
            </a:r>
            <a:r>
              <a:rPr lang="en-US" altLang="zh-CN" sz="2400" dirty="0">
                <a:solidFill>
                  <a:schemeClr val="tx1"/>
                </a:solidFill>
              </a:rPr>
              <a:t>(</a:t>
            </a:r>
            <a:r>
              <a:rPr lang="en-US" altLang="zh-CN" sz="2400" dirty="0" err="1">
                <a:solidFill>
                  <a:schemeClr val="tx1"/>
                </a:solidFill>
              </a:rPr>
              <a:t>Hexdecimal</a:t>
            </a:r>
            <a:r>
              <a:rPr lang="en-US" altLang="zh-CN" sz="2400" dirty="0">
                <a:solidFill>
                  <a:schemeClr val="tx1"/>
                </a:solidFill>
              </a:rPr>
              <a:t>)</a:t>
            </a:r>
          </a:p>
          <a:p>
            <a:pPr lvl="1"/>
            <a:endParaRPr lang="en-US" altLang="zh-CN" sz="2400" dirty="0">
              <a:solidFill>
                <a:schemeClr val="tx1"/>
              </a:solidFill>
            </a:endParaRPr>
          </a:p>
          <a:p>
            <a:r>
              <a:rPr lang="zh-CN" altLang="en-US" sz="2800" dirty="0"/>
              <a:t>思考：为什么人采用了十进制而机器采用了二进制？</a:t>
            </a:r>
            <a:endParaRPr lang="en-US" altLang="en-US" sz="2800" dirty="0">
              <a:ea typeface="华文中宋" pitchFamily="2" charset="-122"/>
            </a:endParaRPr>
          </a:p>
        </p:txBody>
      </p:sp>
      <p:pic>
        <p:nvPicPr>
          <p:cNvPr id="29701" name="图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1863" y="2640013"/>
            <a:ext cx="2709862"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14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sz="3900">
                <a:effectLst>
                  <a:outerShdw blurRad="38100" dist="38100" dir="2700000" algn="tl">
                    <a:srgbClr val="C0C0C0"/>
                  </a:outerShdw>
                </a:effectLst>
              </a:rPr>
              <a:t>二进制：数据在计算机中的表示</a:t>
            </a:r>
            <a:endParaRPr lang="en-US" altLang="en-US" sz="3900">
              <a:effectLst>
                <a:outerShdw blurRad="38100" dist="38100" dir="2700000" algn="tl">
                  <a:srgbClr val="C0C0C0"/>
                </a:outerShdw>
              </a:effectLst>
              <a:ea typeface="华文中宋" pitchFamily="2" charset="-122"/>
            </a:endParaRPr>
          </a:p>
        </p:txBody>
      </p:sp>
      <p:sp>
        <p:nvSpPr>
          <p:cNvPr id="30722" name="Content Placeholder 2"/>
          <p:cNvSpPr>
            <a:spLocks noGrp="1"/>
          </p:cNvSpPr>
          <p:nvPr>
            <p:ph idx="1"/>
          </p:nvPr>
        </p:nvSpPr>
        <p:spPr/>
        <p:txBody>
          <a:bodyPr/>
          <a:lstStyle/>
          <a:p>
            <a:r>
              <a:rPr kumimoji="1" lang="zh-CN" altLang="en-US"/>
              <a:t>物理上容易实现，运算简单，可靠性、通用性强 。</a:t>
            </a:r>
            <a:endParaRPr kumimoji="1" lang="en-US" altLang="zh-CN"/>
          </a:p>
          <a:p>
            <a:pPr lvl="1"/>
            <a:r>
              <a:rPr lang="zh-CN" altLang="en-US">
                <a:solidFill>
                  <a:schemeClr val="tx1"/>
                </a:solidFill>
              </a:rPr>
              <a:t>自然界中具有两个固定状态的物理量很多，例如：电流的有无、电压的高低等。</a:t>
            </a:r>
            <a:endParaRPr lang="en-US" altLang="en-US">
              <a:solidFill>
                <a:schemeClr val="tx1"/>
              </a:solidFill>
              <a:ea typeface="华文中宋" pitchFamily="2" charset="-122"/>
            </a:endParaRPr>
          </a:p>
        </p:txBody>
      </p:sp>
      <p:grpSp>
        <p:nvGrpSpPr>
          <p:cNvPr id="163" name="Group 160"/>
          <p:cNvGrpSpPr>
            <a:grpSpLocks/>
          </p:cNvGrpSpPr>
          <p:nvPr/>
        </p:nvGrpSpPr>
        <p:grpSpPr bwMode="auto">
          <a:xfrm>
            <a:off x="1832721" y="2945590"/>
            <a:ext cx="6261100" cy="1500188"/>
            <a:chOff x="432" y="1392"/>
            <a:chExt cx="5751" cy="1312"/>
          </a:xfrm>
        </p:grpSpPr>
        <p:grpSp>
          <p:nvGrpSpPr>
            <p:cNvPr id="30730" name="Group 161"/>
            <p:cNvGrpSpPr>
              <a:grpSpLocks/>
            </p:cNvGrpSpPr>
            <p:nvPr/>
          </p:nvGrpSpPr>
          <p:grpSpPr bwMode="auto">
            <a:xfrm>
              <a:off x="432" y="1392"/>
              <a:ext cx="5751" cy="816"/>
              <a:chOff x="432" y="1152"/>
              <a:chExt cx="5751" cy="816"/>
            </a:xfrm>
          </p:grpSpPr>
          <p:sp>
            <p:nvSpPr>
              <p:cNvPr id="166" name="Rectangle 162"/>
              <p:cNvSpPr>
                <a:spLocks noChangeArrowheads="1"/>
              </p:cNvSpPr>
              <p:nvPr/>
            </p:nvSpPr>
            <p:spPr bwMode="auto">
              <a:xfrm>
                <a:off x="432" y="1152"/>
                <a:ext cx="5751" cy="816"/>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1529" tIns="65765" rIns="131529" bIns="65765" anchor="ctr"/>
              <a:lstStyle>
                <a:lvl1pPr>
                  <a:spcBef>
                    <a:spcPct val="20000"/>
                  </a:spcBef>
                  <a:buClr>
                    <a:schemeClr val="folHlink"/>
                  </a:buClr>
                  <a:buSzPct val="60000"/>
                  <a:buFont typeface="Wingdings" charset="2"/>
                  <a:buChar char="n"/>
                  <a:defRPr sz="3200">
                    <a:solidFill>
                      <a:schemeClr val="tx1"/>
                    </a:solidFill>
                    <a:latin typeface="Tahoma" charset="0"/>
                    <a:ea typeface="宋体" charset="-122"/>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宋体" charset="-122"/>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宋体" charset="-122"/>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宋体" charset="-122"/>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宋体" charset="-122"/>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9pPr>
              </a:lstStyle>
              <a:p>
                <a:pPr eaLnBrk="1" hangingPunct="1">
                  <a:spcBef>
                    <a:spcPct val="0"/>
                  </a:spcBef>
                  <a:buClrTx/>
                  <a:buSzTx/>
                  <a:buFontTx/>
                  <a:buNone/>
                  <a:defRPr/>
                </a:pPr>
                <a:endParaRPr lang="zh-CN" altLang="en-US" sz="1800"/>
              </a:p>
            </p:txBody>
          </p:sp>
          <p:grpSp>
            <p:nvGrpSpPr>
              <p:cNvPr id="30733" name="Group 163"/>
              <p:cNvGrpSpPr>
                <a:grpSpLocks/>
              </p:cNvGrpSpPr>
              <p:nvPr/>
            </p:nvGrpSpPr>
            <p:grpSpPr bwMode="auto">
              <a:xfrm>
                <a:off x="624" y="1296"/>
                <a:ext cx="5376" cy="672"/>
                <a:chOff x="624" y="1296"/>
                <a:chExt cx="5376" cy="672"/>
              </a:xfrm>
            </p:grpSpPr>
            <p:grpSp>
              <p:nvGrpSpPr>
                <p:cNvPr id="30734" name="Group 164"/>
                <p:cNvGrpSpPr>
                  <a:grpSpLocks/>
                </p:cNvGrpSpPr>
                <p:nvPr/>
              </p:nvGrpSpPr>
              <p:grpSpPr bwMode="auto">
                <a:xfrm>
                  <a:off x="624" y="1296"/>
                  <a:ext cx="480" cy="672"/>
                  <a:chOff x="6480" y="720"/>
                  <a:chExt cx="958" cy="1468"/>
                </a:xfrm>
              </p:grpSpPr>
              <p:grpSp>
                <p:nvGrpSpPr>
                  <p:cNvPr id="30868" name="Group 165"/>
                  <p:cNvGrpSpPr>
                    <a:grpSpLocks/>
                  </p:cNvGrpSpPr>
                  <p:nvPr/>
                </p:nvGrpSpPr>
                <p:grpSpPr bwMode="auto">
                  <a:xfrm>
                    <a:off x="6768" y="1824"/>
                    <a:ext cx="434" cy="364"/>
                    <a:chOff x="7006" y="1824"/>
                    <a:chExt cx="434" cy="364"/>
                  </a:xfrm>
                </p:grpSpPr>
                <p:grpSp>
                  <p:nvGrpSpPr>
                    <p:cNvPr id="30871" name="Group 166"/>
                    <p:cNvGrpSpPr>
                      <a:grpSpLocks/>
                    </p:cNvGrpSpPr>
                    <p:nvPr/>
                  </p:nvGrpSpPr>
                  <p:grpSpPr bwMode="auto">
                    <a:xfrm>
                      <a:off x="7104" y="2112"/>
                      <a:ext cx="238" cy="76"/>
                      <a:chOff x="3155" y="1927"/>
                      <a:chExt cx="123" cy="42"/>
                    </a:xfrm>
                  </p:grpSpPr>
                  <p:sp>
                    <p:nvSpPr>
                      <p:cNvPr id="30884" name="Freeform 167"/>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5" name="Freeform 168"/>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872" name="Freeform 169"/>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3" name="Freeform 170"/>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4" name="Freeform 171"/>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5" name="Freeform 172"/>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6" name="Freeform 173"/>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7" name="Freeform 174"/>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8" name="Freeform 175"/>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rgbClr val="FFA04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879" name="Group 176"/>
                    <p:cNvGrpSpPr>
                      <a:grpSpLocks/>
                    </p:cNvGrpSpPr>
                    <p:nvPr/>
                  </p:nvGrpSpPr>
                  <p:grpSpPr bwMode="auto">
                    <a:xfrm>
                      <a:off x="7029" y="1834"/>
                      <a:ext cx="104" cy="163"/>
                      <a:chOff x="3248" y="1816"/>
                      <a:chExt cx="54" cy="90"/>
                    </a:xfrm>
                  </p:grpSpPr>
                  <p:sp>
                    <p:nvSpPr>
                      <p:cNvPr id="30880" name="Freeform 177"/>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1" name="Freeform 178"/>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2" name="Freeform 179"/>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83" name="Freeform 180"/>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869" name="Freeform 181"/>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gradFill rotWithShape="0">
                    <a:gsLst>
                      <a:gs pos="0">
                        <a:schemeClr val="bg1"/>
                      </a:gs>
                      <a:gs pos="100000">
                        <a:srgbClr val="FFFF00"/>
                      </a:gs>
                    </a:gsLst>
                    <a:path path="rect">
                      <a:fillToRect l="100000" b="100000"/>
                    </a:path>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70" name="Freeform 182"/>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35" name="Group 183"/>
                <p:cNvGrpSpPr>
                  <a:grpSpLocks/>
                </p:cNvGrpSpPr>
                <p:nvPr/>
              </p:nvGrpSpPr>
              <p:grpSpPr bwMode="auto">
                <a:xfrm>
                  <a:off x="3984" y="1296"/>
                  <a:ext cx="480" cy="672"/>
                  <a:chOff x="6480" y="720"/>
                  <a:chExt cx="958" cy="1468"/>
                </a:xfrm>
              </p:grpSpPr>
              <p:grpSp>
                <p:nvGrpSpPr>
                  <p:cNvPr id="30850" name="Group 184"/>
                  <p:cNvGrpSpPr>
                    <a:grpSpLocks/>
                  </p:cNvGrpSpPr>
                  <p:nvPr/>
                </p:nvGrpSpPr>
                <p:grpSpPr bwMode="auto">
                  <a:xfrm>
                    <a:off x="6768" y="1824"/>
                    <a:ext cx="434" cy="364"/>
                    <a:chOff x="7006" y="1824"/>
                    <a:chExt cx="434" cy="364"/>
                  </a:xfrm>
                </p:grpSpPr>
                <p:grpSp>
                  <p:nvGrpSpPr>
                    <p:cNvPr id="30853" name="Group 185"/>
                    <p:cNvGrpSpPr>
                      <a:grpSpLocks/>
                    </p:cNvGrpSpPr>
                    <p:nvPr/>
                  </p:nvGrpSpPr>
                  <p:grpSpPr bwMode="auto">
                    <a:xfrm>
                      <a:off x="7104" y="2112"/>
                      <a:ext cx="238" cy="76"/>
                      <a:chOff x="3155" y="1927"/>
                      <a:chExt cx="123" cy="42"/>
                    </a:xfrm>
                  </p:grpSpPr>
                  <p:sp>
                    <p:nvSpPr>
                      <p:cNvPr id="30866" name="Freeform 186"/>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67" name="Freeform 187"/>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854" name="Freeform 188"/>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55" name="Freeform 189"/>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56" name="Freeform 190"/>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57" name="Freeform 191"/>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58" name="Freeform 192"/>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59" name="Freeform 193"/>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60" name="Freeform 194"/>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rgbClr val="FFA04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861" name="Group 195"/>
                    <p:cNvGrpSpPr>
                      <a:grpSpLocks/>
                    </p:cNvGrpSpPr>
                    <p:nvPr/>
                  </p:nvGrpSpPr>
                  <p:grpSpPr bwMode="auto">
                    <a:xfrm>
                      <a:off x="7029" y="1834"/>
                      <a:ext cx="104" cy="163"/>
                      <a:chOff x="3248" y="1816"/>
                      <a:chExt cx="54" cy="90"/>
                    </a:xfrm>
                  </p:grpSpPr>
                  <p:sp>
                    <p:nvSpPr>
                      <p:cNvPr id="30862" name="Freeform 196"/>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63" name="Freeform 197"/>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64" name="Freeform 198"/>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65" name="Freeform 199"/>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851" name="Freeform 200"/>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gradFill rotWithShape="0">
                    <a:gsLst>
                      <a:gs pos="0">
                        <a:schemeClr val="bg1"/>
                      </a:gs>
                      <a:gs pos="100000">
                        <a:srgbClr val="FFFF00"/>
                      </a:gs>
                    </a:gsLst>
                    <a:path path="rect">
                      <a:fillToRect l="100000" b="100000"/>
                    </a:path>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52" name="Freeform 201"/>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36" name="Group 202"/>
                <p:cNvGrpSpPr>
                  <a:grpSpLocks/>
                </p:cNvGrpSpPr>
                <p:nvPr/>
              </p:nvGrpSpPr>
              <p:grpSpPr bwMode="auto">
                <a:xfrm>
                  <a:off x="1344" y="1296"/>
                  <a:ext cx="480" cy="672"/>
                  <a:chOff x="6480" y="720"/>
                  <a:chExt cx="958" cy="1468"/>
                </a:xfrm>
              </p:grpSpPr>
              <p:grpSp>
                <p:nvGrpSpPr>
                  <p:cNvPr id="30832" name="Group 203"/>
                  <p:cNvGrpSpPr>
                    <a:grpSpLocks/>
                  </p:cNvGrpSpPr>
                  <p:nvPr/>
                </p:nvGrpSpPr>
                <p:grpSpPr bwMode="auto">
                  <a:xfrm>
                    <a:off x="6768" y="1824"/>
                    <a:ext cx="434" cy="364"/>
                    <a:chOff x="7006" y="1824"/>
                    <a:chExt cx="434" cy="364"/>
                  </a:xfrm>
                </p:grpSpPr>
                <p:grpSp>
                  <p:nvGrpSpPr>
                    <p:cNvPr id="30835" name="Group 204"/>
                    <p:cNvGrpSpPr>
                      <a:grpSpLocks/>
                    </p:cNvGrpSpPr>
                    <p:nvPr/>
                  </p:nvGrpSpPr>
                  <p:grpSpPr bwMode="auto">
                    <a:xfrm>
                      <a:off x="7104" y="2112"/>
                      <a:ext cx="238" cy="76"/>
                      <a:chOff x="3155" y="1927"/>
                      <a:chExt cx="123" cy="42"/>
                    </a:xfrm>
                  </p:grpSpPr>
                  <p:sp>
                    <p:nvSpPr>
                      <p:cNvPr id="30848" name="Freeform 205"/>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9" name="Freeform 206"/>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836" name="Freeform 207"/>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37" name="Freeform 208"/>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38" name="Freeform 209"/>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39" name="Freeform 210"/>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0" name="Freeform 211"/>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1" name="Freeform 212"/>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2" name="Freeform 213"/>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chemeClr val="tx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843" name="Group 214"/>
                    <p:cNvGrpSpPr>
                      <a:grpSpLocks/>
                    </p:cNvGrpSpPr>
                    <p:nvPr/>
                  </p:nvGrpSpPr>
                  <p:grpSpPr bwMode="auto">
                    <a:xfrm>
                      <a:off x="7029" y="1834"/>
                      <a:ext cx="104" cy="163"/>
                      <a:chOff x="3248" y="1816"/>
                      <a:chExt cx="54" cy="90"/>
                    </a:xfrm>
                  </p:grpSpPr>
                  <p:sp>
                    <p:nvSpPr>
                      <p:cNvPr id="30844" name="Freeform 215"/>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5" name="Freeform 216"/>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6" name="Freeform 217"/>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47" name="Freeform 218"/>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833" name="Freeform 219"/>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solidFill>
                    <a:schemeClr val="tx1"/>
                  </a:soli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34" name="Freeform 220"/>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37" name="Group 221"/>
                <p:cNvGrpSpPr>
                  <a:grpSpLocks/>
                </p:cNvGrpSpPr>
                <p:nvPr/>
              </p:nvGrpSpPr>
              <p:grpSpPr bwMode="auto">
                <a:xfrm>
                  <a:off x="1968" y="1296"/>
                  <a:ext cx="480" cy="672"/>
                  <a:chOff x="6480" y="720"/>
                  <a:chExt cx="958" cy="1468"/>
                </a:xfrm>
              </p:grpSpPr>
              <p:grpSp>
                <p:nvGrpSpPr>
                  <p:cNvPr id="30814" name="Group 222"/>
                  <p:cNvGrpSpPr>
                    <a:grpSpLocks/>
                  </p:cNvGrpSpPr>
                  <p:nvPr/>
                </p:nvGrpSpPr>
                <p:grpSpPr bwMode="auto">
                  <a:xfrm>
                    <a:off x="6768" y="1824"/>
                    <a:ext cx="434" cy="364"/>
                    <a:chOff x="7006" y="1824"/>
                    <a:chExt cx="434" cy="364"/>
                  </a:xfrm>
                </p:grpSpPr>
                <p:grpSp>
                  <p:nvGrpSpPr>
                    <p:cNvPr id="30817" name="Group 223"/>
                    <p:cNvGrpSpPr>
                      <a:grpSpLocks/>
                    </p:cNvGrpSpPr>
                    <p:nvPr/>
                  </p:nvGrpSpPr>
                  <p:grpSpPr bwMode="auto">
                    <a:xfrm>
                      <a:off x="7104" y="2112"/>
                      <a:ext cx="238" cy="76"/>
                      <a:chOff x="3155" y="1927"/>
                      <a:chExt cx="123" cy="42"/>
                    </a:xfrm>
                  </p:grpSpPr>
                  <p:sp>
                    <p:nvSpPr>
                      <p:cNvPr id="30830" name="Freeform 224"/>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31" name="Freeform 225"/>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818" name="Freeform 226"/>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19" name="Freeform 227"/>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0" name="Freeform 228"/>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1" name="Freeform 229"/>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2" name="Freeform 230"/>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3" name="Freeform 231"/>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4" name="Freeform 232"/>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rgbClr val="FFA04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825" name="Group 233"/>
                    <p:cNvGrpSpPr>
                      <a:grpSpLocks/>
                    </p:cNvGrpSpPr>
                    <p:nvPr/>
                  </p:nvGrpSpPr>
                  <p:grpSpPr bwMode="auto">
                    <a:xfrm>
                      <a:off x="7029" y="1834"/>
                      <a:ext cx="104" cy="163"/>
                      <a:chOff x="3248" y="1816"/>
                      <a:chExt cx="54" cy="90"/>
                    </a:xfrm>
                  </p:grpSpPr>
                  <p:sp>
                    <p:nvSpPr>
                      <p:cNvPr id="30826" name="Freeform 234"/>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7" name="Freeform 235"/>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8" name="Freeform 236"/>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9" name="Freeform 237"/>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815" name="Freeform 238"/>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gradFill rotWithShape="0">
                    <a:gsLst>
                      <a:gs pos="0">
                        <a:schemeClr val="bg1"/>
                      </a:gs>
                      <a:gs pos="100000">
                        <a:srgbClr val="FFFF00"/>
                      </a:gs>
                    </a:gsLst>
                    <a:path path="rect">
                      <a:fillToRect l="100000" b="100000"/>
                    </a:path>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16" name="Freeform 239"/>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38" name="Group 240"/>
                <p:cNvGrpSpPr>
                  <a:grpSpLocks/>
                </p:cNvGrpSpPr>
                <p:nvPr/>
              </p:nvGrpSpPr>
              <p:grpSpPr bwMode="auto">
                <a:xfrm>
                  <a:off x="2592" y="1296"/>
                  <a:ext cx="480" cy="672"/>
                  <a:chOff x="6480" y="720"/>
                  <a:chExt cx="958" cy="1468"/>
                </a:xfrm>
              </p:grpSpPr>
              <p:grpSp>
                <p:nvGrpSpPr>
                  <p:cNvPr id="30796" name="Group 241"/>
                  <p:cNvGrpSpPr>
                    <a:grpSpLocks/>
                  </p:cNvGrpSpPr>
                  <p:nvPr/>
                </p:nvGrpSpPr>
                <p:grpSpPr bwMode="auto">
                  <a:xfrm>
                    <a:off x="6768" y="1824"/>
                    <a:ext cx="434" cy="364"/>
                    <a:chOff x="7006" y="1824"/>
                    <a:chExt cx="434" cy="364"/>
                  </a:xfrm>
                </p:grpSpPr>
                <p:grpSp>
                  <p:nvGrpSpPr>
                    <p:cNvPr id="30799" name="Group 242"/>
                    <p:cNvGrpSpPr>
                      <a:grpSpLocks/>
                    </p:cNvGrpSpPr>
                    <p:nvPr/>
                  </p:nvGrpSpPr>
                  <p:grpSpPr bwMode="auto">
                    <a:xfrm>
                      <a:off x="7104" y="2112"/>
                      <a:ext cx="238" cy="76"/>
                      <a:chOff x="3155" y="1927"/>
                      <a:chExt cx="123" cy="42"/>
                    </a:xfrm>
                  </p:grpSpPr>
                  <p:sp>
                    <p:nvSpPr>
                      <p:cNvPr id="30812" name="Freeform 243"/>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13" name="Freeform 244"/>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800" name="Freeform 245"/>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1" name="Freeform 246"/>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2" name="Freeform 247"/>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3" name="Freeform 248"/>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4" name="Freeform 249"/>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5" name="Freeform 250"/>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6" name="Freeform 251"/>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chemeClr val="tx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807" name="Group 252"/>
                    <p:cNvGrpSpPr>
                      <a:grpSpLocks/>
                    </p:cNvGrpSpPr>
                    <p:nvPr/>
                  </p:nvGrpSpPr>
                  <p:grpSpPr bwMode="auto">
                    <a:xfrm>
                      <a:off x="7029" y="1834"/>
                      <a:ext cx="104" cy="163"/>
                      <a:chOff x="3248" y="1816"/>
                      <a:chExt cx="54" cy="90"/>
                    </a:xfrm>
                  </p:grpSpPr>
                  <p:sp>
                    <p:nvSpPr>
                      <p:cNvPr id="30808" name="Freeform 253"/>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9" name="Freeform 254"/>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10" name="Freeform 255"/>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11" name="Freeform 256"/>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797" name="Freeform 257"/>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solidFill>
                    <a:schemeClr val="tx1"/>
                  </a:soli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8" name="Freeform 258"/>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39" name="Group 259"/>
                <p:cNvGrpSpPr>
                  <a:grpSpLocks/>
                </p:cNvGrpSpPr>
                <p:nvPr/>
              </p:nvGrpSpPr>
              <p:grpSpPr bwMode="auto">
                <a:xfrm>
                  <a:off x="3264" y="1296"/>
                  <a:ext cx="480" cy="672"/>
                  <a:chOff x="6480" y="720"/>
                  <a:chExt cx="958" cy="1468"/>
                </a:xfrm>
              </p:grpSpPr>
              <p:grpSp>
                <p:nvGrpSpPr>
                  <p:cNvPr id="30778" name="Group 260"/>
                  <p:cNvGrpSpPr>
                    <a:grpSpLocks/>
                  </p:cNvGrpSpPr>
                  <p:nvPr/>
                </p:nvGrpSpPr>
                <p:grpSpPr bwMode="auto">
                  <a:xfrm>
                    <a:off x="6768" y="1824"/>
                    <a:ext cx="434" cy="364"/>
                    <a:chOff x="7006" y="1824"/>
                    <a:chExt cx="434" cy="364"/>
                  </a:xfrm>
                </p:grpSpPr>
                <p:grpSp>
                  <p:nvGrpSpPr>
                    <p:cNvPr id="30781" name="Group 261"/>
                    <p:cNvGrpSpPr>
                      <a:grpSpLocks/>
                    </p:cNvGrpSpPr>
                    <p:nvPr/>
                  </p:nvGrpSpPr>
                  <p:grpSpPr bwMode="auto">
                    <a:xfrm>
                      <a:off x="7104" y="2112"/>
                      <a:ext cx="238" cy="76"/>
                      <a:chOff x="3155" y="1927"/>
                      <a:chExt cx="123" cy="42"/>
                    </a:xfrm>
                  </p:grpSpPr>
                  <p:sp>
                    <p:nvSpPr>
                      <p:cNvPr id="30794" name="Freeform 262"/>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5" name="Freeform 263"/>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82" name="Freeform 264"/>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3" name="Freeform 265"/>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4" name="Freeform 266"/>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5" name="Freeform 267"/>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6" name="Freeform 268"/>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7" name="Freeform 269"/>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8" name="Freeform 270"/>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chemeClr val="tx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789" name="Group 271"/>
                    <p:cNvGrpSpPr>
                      <a:grpSpLocks/>
                    </p:cNvGrpSpPr>
                    <p:nvPr/>
                  </p:nvGrpSpPr>
                  <p:grpSpPr bwMode="auto">
                    <a:xfrm>
                      <a:off x="7029" y="1834"/>
                      <a:ext cx="104" cy="163"/>
                      <a:chOff x="3248" y="1816"/>
                      <a:chExt cx="54" cy="90"/>
                    </a:xfrm>
                  </p:grpSpPr>
                  <p:sp>
                    <p:nvSpPr>
                      <p:cNvPr id="30790" name="Freeform 272"/>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1" name="Freeform 273"/>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2" name="Freeform 274"/>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3" name="Freeform 275"/>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779" name="Freeform 276"/>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solidFill>
                    <a:schemeClr val="tx1"/>
                  </a:soli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0" name="Freeform 277"/>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40" name="Group 278"/>
                <p:cNvGrpSpPr>
                  <a:grpSpLocks/>
                </p:cNvGrpSpPr>
                <p:nvPr/>
              </p:nvGrpSpPr>
              <p:grpSpPr bwMode="auto">
                <a:xfrm>
                  <a:off x="4752" y="1296"/>
                  <a:ext cx="480" cy="672"/>
                  <a:chOff x="6480" y="720"/>
                  <a:chExt cx="958" cy="1468"/>
                </a:xfrm>
              </p:grpSpPr>
              <p:grpSp>
                <p:nvGrpSpPr>
                  <p:cNvPr id="30760" name="Group 279"/>
                  <p:cNvGrpSpPr>
                    <a:grpSpLocks/>
                  </p:cNvGrpSpPr>
                  <p:nvPr/>
                </p:nvGrpSpPr>
                <p:grpSpPr bwMode="auto">
                  <a:xfrm>
                    <a:off x="6768" y="1824"/>
                    <a:ext cx="434" cy="364"/>
                    <a:chOff x="7006" y="1824"/>
                    <a:chExt cx="434" cy="364"/>
                  </a:xfrm>
                </p:grpSpPr>
                <p:grpSp>
                  <p:nvGrpSpPr>
                    <p:cNvPr id="30763" name="Group 280"/>
                    <p:cNvGrpSpPr>
                      <a:grpSpLocks/>
                    </p:cNvGrpSpPr>
                    <p:nvPr/>
                  </p:nvGrpSpPr>
                  <p:grpSpPr bwMode="auto">
                    <a:xfrm>
                      <a:off x="7104" y="2112"/>
                      <a:ext cx="238" cy="76"/>
                      <a:chOff x="3155" y="1927"/>
                      <a:chExt cx="123" cy="42"/>
                    </a:xfrm>
                  </p:grpSpPr>
                  <p:sp>
                    <p:nvSpPr>
                      <p:cNvPr id="30776" name="Freeform 281"/>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7" name="Freeform 282"/>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64" name="Freeform 283"/>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5" name="Freeform 284"/>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6" name="Freeform 285"/>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7" name="Freeform 286"/>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8" name="Freeform 287"/>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9" name="Freeform 288"/>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0" name="Freeform 289"/>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chemeClr val="tx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771" name="Group 290"/>
                    <p:cNvGrpSpPr>
                      <a:grpSpLocks/>
                    </p:cNvGrpSpPr>
                    <p:nvPr/>
                  </p:nvGrpSpPr>
                  <p:grpSpPr bwMode="auto">
                    <a:xfrm>
                      <a:off x="7029" y="1834"/>
                      <a:ext cx="104" cy="163"/>
                      <a:chOff x="3248" y="1816"/>
                      <a:chExt cx="54" cy="90"/>
                    </a:xfrm>
                  </p:grpSpPr>
                  <p:sp>
                    <p:nvSpPr>
                      <p:cNvPr id="30772" name="Freeform 291"/>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3" name="Freeform 292"/>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4" name="Freeform 293"/>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75" name="Freeform 294"/>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761" name="Freeform 295"/>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solidFill>
                    <a:schemeClr val="tx1"/>
                  </a:soli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2" name="Freeform 296"/>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41" name="Group 297"/>
                <p:cNvGrpSpPr>
                  <a:grpSpLocks/>
                </p:cNvGrpSpPr>
                <p:nvPr/>
              </p:nvGrpSpPr>
              <p:grpSpPr bwMode="auto">
                <a:xfrm>
                  <a:off x="5520" y="1296"/>
                  <a:ext cx="480" cy="672"/>
                  <a:chOff x="6480" y="720"/>
                  <a:chExt cx="958" cy="1468"/>
                </a:xfrm>
              </p:grpSpPr>
              <p:grpSp>
                <p:nvGrpSpPr>
                  <p:cNvPr id="30742" name="Group 298"/>
                  <p:cNvGrpSpPr>
                    <a:grpSpLocks/>
                  </p:cNvGrpSpPr>
                  <p:nvPr/>
                </p:nvGrpSpPr>
                <p:grpSpPr bwMode="auto">
                  <a:xfrm>
                    <a:off x="6768" y="1824"/>
                    <a:ext cx="434" cy="364"/>
                    <a:chOff x="7006" y="1824"/>
                    <a:chExt cx="434" cy="364"/>
                  </a:xfrm>
                </p:grpSpPr>
                <p:grpSp>
                  <p:nvGrpSpPr>
                    <p:cNvPr id="30745" name="Group 299"/>
                    <p:cNvGrpSpPr>
                      <a:grpSpLocks/>
                    </p:cNvGrpSpPr>
                    <p:nvPr/>
                  </p:nvGrpSpPr>
                  <p:grpSpPr bwMode="auto">
                    <a:xfrm>
                      <a:off x="7104" y="2112"/>
                      <a:ext cx="238" cy="76"/>
                      <a:chOff x="3155" y="1927"/>
                      <a:chExt cx="123" cy="42"/>
                    </a:xfrm>
                  </p:grpSpPr>
                  <p:sp>
                    <p:nvSpPr>
                      <p:cNvPr id="30758" name="Freeform 300"/>
                      <p:cNvSpPr>
                        <a:spLocks/>
                      </p:cNvSpPr>
                      <p:nvPr/>
                    </p:nvSpPr>
                    <p:spPr bwMode="auto">
                      <a:xfrm>
                        <a:off x="3155" y="1927"/>
                        <a:ext cx="123" cy="42"/>
                      </a:xfrm>
                      <a:custGeom>
                        <a:avLst/>
                        <a:gdLst>
                          <a:gd name="T0" fmla="*/ 0 w 123"/>
                          <a:gd name="T1" fmla="*/ 0 h 42"/>
                          <a:gd name="T2" fmla="*/ 24 w 123"/>
                          <a:gd name="T3" fmla="*/ 32 h 42"/>
                          <a:gd name="T4" fmla="*/ 26 w 123"/>
                          <a:gd name="T5" fmla="*/ 34 h 42"/>
                          <a:gd name="T6" fmla="*/ 29 w 123"/>
                          <a:gd name="T7" fmla="*/ 35 h 42"/>
                          <a:gd name="T8" fmla="*/ 33 w 123"/>
                          <a:gd name="T9" fmla="*/ 37 h 42"/>
                          <a:gd name="T10" fmla="*/ 37 w 123"/>
                          <a:gd name="T11" fmla="*/ 38 h 42"/>
                          <a:gd name="T12" fmla="*/ 42 w 123"/>
                          <a:gd name="T13" fmla="*/ 39 h 42"/>
                          <a:gd name="T14" fmla="*/ 46 w 123"/>
                          <a:gd name="T15" fmla="*/ 39 h 42"/>
                          <a:gd name="T16" fmla="*/ 50 w 123"/>
                          <a:gd name="T17" fmla="*/ 40 h 42"/>
                          <a:gd name="T18" fmla="*/ 54 w 123"/>
                          <a:gd name="T19" fmla="*/ 40 h 42"/>
                          <a:gd name="T20" fmla="*/ 59 w 123"/>
                          <a:gd name="T21" fmla="*/ 41 h 42"/>
                          <a:gd name="T22" fmla="*/ 62 w 123"/>
                          <a:gd name="T23" fmla="*/ 41 h 42"/>
                          <a:gd name="T24" fmla="*/ 68 w 123"/>
                          <a:gd name="T25" fmla="*/ 40 h 42"/>
                          <a:gd name="T26" fmla="*/ 72 w 123"/>
                          <a:gd name="T27" fmla="*/ 40 h 42"/>
                          <a:gd name="T28" fmla="*/ 77 w 123"/>
                          <a:gd name="T29" fmla="*/ 39 h 42"/>
                          <a:gd name="T30" fmla="*/ 81 w 123"/>
                          <a:gd name="T31" fmla="*/ 39 h 42"/>
                          <a:gd name="T32" fmla="*/ 85 w 123"/>
                          <a:gd name="T33" fmla="*/ 38 h 42"/>
                          <a:gd name="T34" fmla="*/ 89 w 123"/>
                          <a:gd name="T35" fmla="*/ 37 h 42"/>
                          <a:gd name="T36" fmla="*/ 93 w 123"/>
                          <a:gd name="T37" fmla="*/ 35 h 42"/>
                          <a:gd name="T38" fmla="*/ 95 w 123"/>
                          <a:gd name="T39" fmla="*/ 34 h 42"/>
                          <a:gd name="T40" fmla="*/ 97 w 123"/>
                          <a:gd name="T41" fmla="*/ 33 h 42"/>
                          <a:gd name="T42" fmla="*/ 99 w 123"/>
                          <a:gd name="T43" fmla="*/ 31 h 42"/>
                          <a:gd name="T44" fmla="*/ 122 w 123"/>
                          <a:gd name="T45" fmla="*/ 0 h 42"/>
                          <a:gd name="T46" fmla="*/ 0 w 123"/>
                          <a:gd name="T47" fmla="*/ 0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3" h="42">
                            <a:moveTo>
                              <a:pt x="0" y="0"/>
                            </a:moveTo>
                            <a:lnTo>
                              <a:pt x="24" y="32"/>
                            </a:lnTo>
                            <a:lnTo>
                              <a:pt x="26" y="34"/>
                            </a:lnTo>
                            <a:lnTo>
                              <a:pt x="29" y="35"/>
                            </a:lnTo>
                            <a:lnTo>
                              <a:pt x="33" y="37"/>
                            </a:lnTo>
                            <a:lnTo>
                              <a:pt x="37" y="38"/>
                            </a:lnTo>
                            <a:lnTo>
                              <a:pt x="42" y="39"/>
                            </a:lnTo>
                            <a:lnTo>
                              <a:pt x="46" y="39"/>
                            </a:lnTo>
                            <a:lnTo>
                              <a:pt x="50" y="40"/>
                            </a:lnTo>
                            <a:lnTo>
                              <a:pt x="54" y="40"/>
                            </a:lnTo>
                            <a:lnTo>
                              <a:pt x="59" y="41"/>
                            </a:lnTo>
                            <a:lnTo>
                              <a:pt x="62" y="41"/>
                            </a:lnTo>
                            <a:lnTo>
                              <a:pt x="68" y="40"/>
                            </a:lnTo>
                            <a:lnTo>
                              <a:pt x="72" y="40"/>
                            </a:lnTo>
                            <a:lnTo>
                              <a:pt x="77" y="39"/>
                            </a:lnTo>
                            <a:lnTo>
                              <a:pt x="81" y="39"/>
                            </a:lnTo>
                            <a:lnTo>
                              <a:pt x="85" y="38"/>
                            </a:lnTo>
                            <a:lnTo>
                              <a:pt x="89" y="37"/>
                            </a:lnTo>
                            <a:lnTo>
                              <a:pt x="93" y="35"/>
                            </a:lnTo>
                            <a:lnTo>
                              <a:pt x="95" y="34"/>
                            </a:lnTo>
                            <a:lnTo>
                              <a:pt x="97" y="33"/>
                            </a:lnTo>
                            <a:lnTo>
                              <a:pt x="99" y="31"/>
                            </a:lnTo>
                            <a:lnTo>
                              <a:pt x="122"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9" name="Freeform 301"/>
                      <p:cNvSpPr>
                        <a:spLocks/>
                      </p:cNvSpPr>
                      <p:nvPr/>
                    </p:nvSpPr>
                    <p:spPr bwMode="auto">
                      <a:xfrm>
                        <a:off x="3174" y="1927"/>
                        <a:ext cx="56" cy="42"/>
                      </a:xfrm>
                      <a:custGeom>
                        <a:avLst/>
                        <a:gdLst>
                          <a:gd name="T0" fmla="*/ 0 w 56"/>
                          <a:gd name="T1" fmla="*/ 0 h 42"/>
                          <a:gd name="T2" fmla="*/ 15 w 56"/>
                          <a:gd name="T3" fmla="*/ 37 h 42"/>
                          <a:gd name="T4" fmla="*/ 18 w 56"/>
                          <a:gd name="T5" fmla="*/ 38 h 42"/>
                          <a:gd name="T6" fmla="*/ 23 w 56"/>
                          <a:gd name="T7" fmla="*/ 39 h 42"/>
                          <a:gd name="T8" fmla="*/ 27 w 56"/>
                          <a:gd name="T9" fmla="*/ 39 h 42"/>
                          <a:gd name="T10" fmla="*/ 31 w 56"/>
                          <a:gd name="T11" fmla="*/ 40 h 42"/>
                          <a:gd name="T12" fmla="*/ 35 w 56"/>
                          <a:gd name="T13" fmla="*/ 40 h 42"/>
                          <a:gd name="T14" fmla="*/ 40 w 56"/>
                          <a:gd name="T15" fmla="*/ 41 h 42"/>
                          <a:gd name="T16" fmla="*/ 44 w 56"/>
                          <a:gd name="T17" fmla="*/ 41 h 42"/>
                          <a:gd name="T18" fmla="*/ 49 w 56"/>
                          <a:gd name="T19" fmla="*/ 40 h 42"/>
                          <a:gd name="T20" fmla="*/ 55 w 56"/>
                          <a:gd name="T21" fmla="*/ 0 h 42"/>
                          <a:gd name="T22" fmla="*/ 0 w 56"/>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 h="42">
                            <a:moveTo>
                              <a:pt x="0" y="0"/>
                            </a:moveTo>
                            <a:lnTo>
                              <a:pt x="15" y="37"/>
                            </a:lnTo>
                            <a:lnTo>
                              <a:pt x="18" y="38"/>
                            </a:lnTo>
                            <a:lnTo>
                              <a:pt x="23" y="39"/>
                            </a:lnTo>
                            <a:lnTo>
                              <a:pt x="27" y="39"/>
                            </a:lnTo>
                            <a:lnTo>
                              <a:pt x="31" y="40"/>
                            </a:lnTo>
                            <a:lnTo>
                              <a:pt x="35" y="40"/>
                            </a:lnTo>
                            <a:lnTo>
                              <a:pt x="40" y="41"/>
                            </a:lnTo>
                            <a:lnTo>
                              <a:pt x="44" y="41"/>
                            </a:lnTo>
                            <a:lnTo>
                              <a:pt x="49" y="40"/>
                            </a:lnTo>
                            <a:lnTo>
                              <a:pt x="55" y="0"/>
                            </a:lnTo>
                            <a:lnTo>
                              <a:pt x="0" y="0"/>
                            </a:lnTo>
                          </a:path>
                        </a:pathLst>
                      </a:custGeom>
                      <a:solidFill>
                        <a:srgbClr val="404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46" name="Freeform 302"/>
                    <p:cNvSpPr>
                      <a:spLocks/>
                    </p:cNvSpPr>
                    <p:nvPr/>
                  </p:nvSpPr>
                  <p:spPr bwMode="auto">
                    <a:xfrm>
                      <a:off x="7006" y="1824"/>
                      <a:ext cx="434" cy="269"/>
                    </a:xfrm>
                    <a:custGeom>
                      <a:avLst/>
                      <a:gdLst>
                        <a:gd name="T0" fmla="*/ 271 w 224"/>
                        <a:gd name="T1" fmla="*/ 145 h 148"/>
                        <a:gd name="T2" fmla="*/ 327 w 224"/>
                        <a:gd name="T3" fmla="*/ 264 h 148"/>
                        <a:gd name="T4" fmla="*/ 271 w 224"/>
                        <a:gd name="T5" fmla="*/ 534 h 148"/>
                        <a:gd name="T6" fmla="*/ 169 w 224"/>
                        <a:gd name="T7" fmla="*/ 698 h 148"/>
                        <a:gd name="T8" fmla="*/ 60 w 224"/>
                        <a:gd name="T9" fmla="*/ 896 h 148"/>
                        <a:gd name="T10" fmla="*/ 225 w 224"/>
                        <a:gd name="T11" fmla="*/ 1094 h 148"/>
                        <a:gd name="T12" fmla="*/ 436 w 224"/>
                        <a:gd name="T13" fmla="*/ 1285 h 148"/>
                        <a:gd name="T14" fmla="*/ 380 w 224"/>
                        <a:gd name="T15" fmla="*/ 1403 h 148"/>
                        <a:gd name="T16" fmla="*/ 169 w 224"/>
                        <a:gd name="T17" fmla="*/ 1585 h 148"/>
                        <a:gd name="T18" fmla="*/ 60 w 224"/>
                        <a:gd name="T19" fmla="*/ 1725 h 148"/>
                        <a:gd name="T20" fmla="*/ 225 w 224"/>
                        <a:gd name="T21" fmla="*/ 1896 h 148"/>
                        <a:gd name="T22" fmla="*/ 380 w 224"/>
                        <a:gd name="T23" fmla="*/ 2019 h 148"/>
                        <a:gd name="T24" fmla="*/ 380 w 224"/>
                        <a:gd name="T25" fmla="*/ 2203 h 148"/>
                        <a:gd name="T26" fmla="*/ 169 w 224"/>
                        <a:gd name="T27" fmla="*/ 2379 h 148"/>
                        <a:gd name="T28" fmla="*/ 0 w 224"/>
                        <a:gd name="T29" fmla="*/ 2550 h 148"/>
                        <a:gd name="T30" fmla="*/ 169 w 224"/>
                        <a:gd name="T31" fmla="*/ 2739 h 148"/>
                        <a:gd name="T32" fmla="*/ 436 w 224"/>
                        <a:gd name="T33" fmla="*/ 2881 h 148"/>
                        <a:gd name="T34" fmla="*/ 436 w 224"/>
                        <a:gd name="T35" fmla="*/ 3175 h 148"/>
                        <a:gd name="T36" fmla="*/ 225 w 224"/>
                        <a:gd name="T37" fmla="*/ 3321 h 148"/>
                        <a:gd name="T38" fmla="*/ 271 w 224"/>
                        <a:gd name="T39" fmla="*/ 3446 h 148"/>
                        <a:gd name="T40" fmla="*/ 525 w 224"/>
                        <a:gd name="T41" fmla="*/ 3670 h 148"/>
                        <a:gd name="T42" fmla="*/ 1366 w 224"/>
                        <a:gd name="T43" fmla="*/ 4222 h 148"/>
                        <a:gd name="T44" fmla="*/ 2133 w 224"/>
                        <a:gd name="T45" fmla="*/ 4618 h 148"/>
                        <a:gd name="T46" fmla="*/ 2823 w 224"/>
                        <a:gd name="T47" fmla="*/ 4857 h 148"/>
                        <a:gd name="T48" fmla="*/ 4016 w 224"/>
                        <a:gd name="T49" fmla="*/ 5164 h 148"/>
                        <a:gd name="T50" fmla="*/ 5185 w 224"/>
                        <a:gd name="T51" fmla="*/ 5260 h 148"/>
                        <a:gd name="T52" fmla="*/ 6719 w 224"/>
                        <a:gd name="T53" fmla="*/ 5260 h 148"/>
                        <a:gd name="T54" fmla="*/ 8060 w 224"/>
                        <a:gd name="T55" fmla="*/ 5193 h 148"/>
                        <a:gd name="T56" fmla="*/ 8976 w 224"/>
                        <a:gd name="T57" fmla="*/ 5044 h 148"/>
                        <a:gd name="T58" fmla="*/ 9587 w 224"/>
                        <a:gd name="T59" fmla="*/ 4833 h 148"/>
                        <a:gd name="T60" fmla="*/ 9994 w 224"/>
                        <a:gd name="T61" fmla="*/ 4618 h 148"/>
                        <a:gd name="T62" fmla="*/ 11272 w 224"/>
                        <a:gd name="T63" fmla="*/ 3613 h 148"/>
                        <a:gd name="T64" fmla="*/ 11528 w 224"/>
                        <a:gd name="T65" fmla="*/ 3273 h 148"/>
                        <a:gd name="T66" fmla="*/ 11528 w 224"/>
                        <a:gd name="T67" fmla="*/ 3135 h 148"/>
                        <a:gd name="T68" fmla="*/ 11389 w 224"/>
                        <a:gd name="T69" fmla="*/ 2990 h 148"/>
                        <a:gd name="T70" fmla="*/ 11389 w 224"/>
                        <a:gd name="T71" fmla="*/ 2775 h 148"/>
                        <a:gd name="T72" fmla="*/ 11528 w 224"/>
                        <a:gd name="T73" fmla="*/ 2643 h 148"/>
                        <a:gd name="T74" fmla="*/ 11683 w 224"/>
                        <a:gd name="T75" fmla="*/ 2481 h 148"/>
                        <a:gd name="T76" fmla="*/ 11799 w 224"/>
                        <a:gd name="T77" fmla="*/ 2306 h 148"/>
                        <a:gd name="T78" fmla="*/ 11584 w 224"/>
                        <a:gd name="T79" fmla="*/ 2161 h 148"/>
                        <a:gd name="T80" fmla="*/ 11443 w 224"/>
                        <a:gd name="T81" fmla="*/ 2019 h 148"/>
                        <a:gd name="T82" fmla="*/ 11443 w 224"/>
                        <a:gd name="T83" fmla="*/ 1887 h 148"/>
                        <a:gd name="T84" fmla="*/ 11683 w 224"/>
                        <a:gd name="T85" fmla="*/ 1669 h 148"/>
                        <a:gd name="T86" fmla="*/ 11683 w 224"/>
                        <a:gd name="T87" fmla="*/ 1483 h 148"/>
                        <a:gd name="T88" fmla="*/ 11528 w 224"/>
                        <a:gd name="T89" fmla="*/ 1285 h 148"/>
                        <a:gd name="T90" fmla="*/ 11443 w 224"/>
                        <a:gd name="T91" fmla="*/ 1111 h 148"/>
                        <a:gd name="T92" fmla="*/ 11528 w 224"/>
                        <a:gd name="T93" fmla="*/ 925 h 148"/>
                        <a:gd name="T94" fmla="*/ 11683 w 224"/>
                        <a:gd name="T95" fmla="*/ 829 h 148"/>
                        <a:gd name="T96" fmla="*/ 11799 w 224"/>
                        <a:gd name="T97" fmla="*/ 654 h 148"/>
                        <a:gd name="T98" fmla="*/ 11623 w 224"/>
                        <a:gd name="T99" fmla="*/ 480 h 148"/>
                        <a:gd name="T100" fmla="*/ 11468 w 224"/>
                        <a:gd name="T101" fmla="*/ 294 h 148"/>
                        <a:gd name="T102" fmla="*/ 11528 w 224"/>
                        <a:gd name="T103" fmla="*/ 96 h 148"/>
                        <a:gd name="T104" fmla="*/ 327 w 224"/>
                        <a:gd name="T105" fmla="*/ 0 h 1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4" h="148">
                          <a:moveTo>
                            <a:pt x="6" y="0"/>
                          </a:moveTo>
                          <a:lnTo>
                            <a:pt x="5" y="4"/>
                          </a:lnTo>
                          <a:lnTo>
                            <a:pt x="5" y="5"/>
                          </a:lnTo>
                          <a:lnTo>
                            <a:pt x="6" y="7"/>
                          </a:lnTo>
                          <a:lnTo>
                            <a:pt x="6" y="12"/>
                          </a:lnTo>
                          <a:lnTo>
                            <a:pt x="5" y="15"/>
                          </a:lnTo>
                          <a:lnTo>
                            <a:pt x="4" y="17"/>
                          </a:lnTo>
                          <a:lnTo>
                            <a:pt x="3" y="19"/>
                          </a:lnTo>
                          <a:lnTo>
                            <a:pt x="1" y="23"/>
                          </a:lnTo>
                          <a:lnTo>
                            <a:pt x="1" y="25"/>
                          </a:lnTo>
                          <a:lnTo>
                            <a:pt x="3" y="28"/>
                          </a:lnTo>
                          <a:lnTo>
                            <a:pt x="4" y="30"/>
                          </a:lnTo>
                          <a:lnTo>
                            <a:pt x="7" y="33"/>
                          </a:lnTo>
                          <a:lnTo>
                            <a:pt x="8" y="36"/>
                          </a:lnTo>
                          <a:lnTo>
                            <a:pt x="8" y="37"/>
                          </a:lnTo>
                          <a:lnTo>
                            <a:pt x="7" y="39"/>
                          </a:lnTo>
                          <a:lnTo>
                            <a:pt x="5" y="41"/>
                          </a:lnTo>
                          <a:lnTo>
                            <a:pt x="3" y="44"/>
                          </a:lnTo>
                          <a:lnTo>
                            <a:pt x="1" y="46"/>
                          </a:lnTo>
                          <a:lnTo>
                            <a:pt x="1" y="48"/>
                          </a:lnTo>
                          <a:lnTo>
                            <a:pt x="3" y="50"/>
                          </a:lnTo>
                          <a:lnTo>
                            <a:pt x="4" y="53"/>
                          </a:lnTo>
                          <a:lnTo>
                            <a:pt x="6" y="55"/>
                          </a:lnTo>
                          <a:lnTo>
                            <a:pt x="7" y="56"/>
                          </a:lnTo>
                          <a:lnTo>
                            <a:pt x="8" y="58"/>
                          </a:lnTo>
                          <a:lnTo>
                            <a:pt x="7" y="61"/>
                          </a:lnTo>
                          <a:lnTo>
                            <a:pt x="5" y="64"/>
                          </a:lnTo>
                          <a:lnTo>
                            <a:pt x="3" y="66"/>
                          </a:lnTo>
                          <a:lnTo>
                            <a:pt x="0" y="69"/>
                          </a:lnTo>
                          <a:lnTo>
                            <a:pt x="0" y="71"/>
                          </a:lnTo>
                          <a:lnTo>
                            <a:pt x="1" y="73"/>
                          </a:lnTo>
                          <a:lnTo>
                            <a:pt x="3" y="76"/>
                          </a:lnTo>
                          <a:lnTo>
                            <a:pt x="5" y="78"/>
                          </a:lnTo>
                          <a:lnTo>
                            <a:pt x="8" y="80"/>
                          </a:lnTo>
                          <a:lnTo>
                            <a:pt x="9" y="84"/>
                          </a:lnTo>
                          <a:lnTo>
                            <a:pt x="8" y="88"/>
                          </a:lnTo>
                          <a:lnTo>
                            <a:pt x="5" y="91"/>
                          </a:lnTo>
                          <a:lnTo>
                            <a:pt x="4" y="92"/>
                          </a:lnTo>
                          <a:lnTo>
                            <a:pt x="4" y="95"/>
                          </a:lnTo>
                          <a:lnTo>
                            <a:pt x="5" y="96"/>
                          </a:lnTo>
                          <a:lnTo>
                            <a:pt x="7" y="98"/>
                          </a:lnTo>
                          <a:lnTo>
                            <a:pt x="10" y="102"/>
                          </a:lnTo>
                          <a:lnTo>
                            <a:pt x="15" y="108"/>
                          </a:lnTo>
                          <a:lnTo>
                            <a:pt x="26" y="117"/>
                          </a:lnTo>
                          <a:lnTo>
                            <a:pt x="35" y="124"/>
                          </a:lnTo>
                          <a:lnTo>
                            <a:pt x="40" y="128"/>
                          </a:lnTo>
                          <a:lnTo>
                            <a:pt x="46" y="131"/>
                          </a:lnTo>
                          <a:lnTo>
                            <a:pt x="53" y="135"/>
                          </a:lnTo>
                          <a:lnTo>
                            <a:pt x="62" y="139"/>
                          </a:lnTo>
                          <a:lnTo>
                            <a:pt x="76" y="143"/>
                          </a:lnTo>
                          <a:lnTo>
                            <a:pt x="87" y="145"/>
                          </a:lnTo>
                          <a:lnTo>
                            <a:pt x="98" y="146"/>
                          </a:lnTo>
                          <a:lnTo>
                            <a:pt x="112" y="147"/>
                          </a:lnTo>
                          <a:lnTo>
                            <a:pt x="127" y="146"/>
                          </a:lnTo>
                          <a:lnTo>
                            <a:pt x="140" y="146"/>
                          </a:lnTo>
                          <a:lnTo>
                            <a:pt x="152" y="144"/>
                          </a:lnTo>
                          <a:lnTo>
                            <a:pt x="162" y="142"/>
                          </a:lnTo>
                          <a:lnTo>
                            <a:pt x="170" y="140"/>
                          </a:lnTo>
                          <a:lnTo>
                            <a:pt x="176" y="137"/>
                          </a:lnTo>
                          <a:lnTo>
                            <a:pt x="181" y="134"/>
                          </a:lnTo>
                          <a:lnTo>
                            <a:pt x="185" y="132"/>
                          </a:lnTo>
                          <a:lnTo>
                            <a:pt x="189" y="128"/>
                          </a:lnTo>
                          <a:lnTo>
                            <a:pt x="203" y="113"/>
                          </a:lnTo>
                          <a:lnTo>
                            <a:pt x="213" y="100"/>
                          </a:lnTo>
                          <a:lnTo>
                            <a:pt x="217" y="94"/>
                          </a:lnTo>
                          <a:lnTo>
                            <a:pt x="218" y="91"/>
                          </a:lnTo>
                          <a:lnTo>
                            <a:pt x="218" y="89"/>
                          </a:lnTo>
                          <a:lnTo>
                            <a:pt x="218" y="87"/>
                          </a:lnTo>
                          <a:lnTo>
                            <a:pt x="216" y="84"/>
                          </a:lnTo>
                          <a:lnTo>
                            <a:pt x="215" y="83"/>
                          </a:lnTo>
                          <a:lnTo>
                            <a:pt x="214" y="80"/>
                          </a:lnTo>
                          <a:lnTo>
                            <a:pt x="215" y="77"/>
                          </a:lnTo>
                          <a:lnTo>
                            <a:pt x="216" y="76"/>
                          </a:lnTo>
                          <a:lnTo>
                            <a:pt x="218" y="73"/>
                          </a:lnTo>
                          <a:lnTo>
                            <a:pt x="219" y="72"/>
                          </a:lnTo>
                          <a:lnTo>
                            <a:pt x="221" y="69"/>
                          </a:lnTo>
                          <a:lnTo>
                            <a:pt x="223" y="67"/>
                          </a:lnTo>
                          <a:lnTo>
                            <a:pt x="223" y="64"/>
                          </a:lnTo>
                          <a:lnTo>
                            <a:pt x="221" y="62"/>
                          </a:lnTo>
                          <a:lnTo>
                            <a:pt x="219" y="60"/>
                          </a:lnTo>
                          <a:lnTo>
                            <a:pt x="218" y="58"/>
                          </a:lnTo>
                          <a:lnTo>
                            <a:pt x="216" y="56"/>
                          </a:lnTo>
                          <a:lnTo>
                            <a:pt x="215" y="54"/>
                          </a:lnTo>
                          <a:lnTo>
                            <a:pt x="216" y="52"/>
                          </a:lnTo>
                          <a:lnTo>
                            <a:pt x="218" y="49"/>
                          </a:lnTo>
                          <a:lnTo>
                            <a:pt x="221" y="46"/>
                          </a:lnTo>
                          <a:lnTo>
                            <a:pt x="221" y="44"/>
                          </a:lnTo>
                          <a:lnTo>
                            <a:pt x="221" y="41"/>
                          </a:lnTo>
                          <a:lnTo>
                            <a:pt x="220" y="38"/>
                          </a:lnTo>
                          <a:lnTo>
                            <a:pt x="218" y="36"/>
                          </a:lnTo>
                          <a:lnTo>
                            <a:pt x="217" y="34"/>
                          </a:lnTo>
                          <a:lnTo>
                            <a:pt x="216" y="31"/>
                          </a:lnTo>
                          <a:lnTo>
                            <a:pt x="216" y="29"/>
                          </a:lnTo>
                          <a:lnTo>
                            <a:pt x="218" y="26"/>
                          </a:lnTo>
                          <a:lnTo>
                            <a:pt x="219" y="24"/>
                          </a:lnTo>
                          <a:lnTo>
                            <a:pt x="221" y="23"/>
                          </a:lnTo>
                          <a:lnTo>
                            <a:pt x="223" y="20"/>
                          </a:lnTo>
                          <a:lnTo>
                            <a:pt x="223" y="18"/>
                          </a:lnTo>
                          <a:lnTo>
                            <a:pt x="222" y="16"/>
                          </a:lnTo>
                          <a:lnTo>
                            <a:pt x="220" y="13"/>
                          </a:lnTo>
                          <a:lnTo>
                            <a:pt x="218" y="11"/>
                          </a:lnTo>
                          <a:lnTo>
                            <a:pt x="217" y="8"/>
                          </a:lnTo>
                          <a:lnTo>
                            <a:pt x="217" y="5"/>
                          </a:lnTo>
                          <a:lnTo>
                            <a:pt x="218" y="3"/>
                          </a:lnTo>
                          <a:lnTo>
                            <a:pt x="217" y="0"/>
                          </a:lnTo>
                          <a:lnTo>
                            <a:pt x="6" y="0"/>
                          </a:lnTo>
                        </a:path>
                      </a:pathLst>
                    </a:custGeom>
                    <a:solidFill>
                      <a:srgbClr val="FFC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7" name="Freeform 303"/>
                    <p:cNvSpPr>
                      <a:spLocks/>
                    </p:cNvSpPr>
                    <p:nvPr/>
                  </p:nvSpPr>
                  <p:spPr bwMode="auto">
                    <a:xfrm>
                      <a:off x="7012" y="1908"/>
                      <a:ext cx="54" cy="39"/>
                    </a:xfrm>
                    <a:custGeom>
                      <a:avLst/>
                      <a:gdLst>
                        <a:gd name="T0" fmla="*/ 56 w 28"/>
                        <a:gd name="T1" fmla="*/ 0 h 21"/>
                        <a:gd name="T2" fmla="*/ 164 w 28"/>
                        <a:gd name="T3" fmla="*/ 84 h 21"/>
                        <a:gd name="T4" fmla="*/ 264 w 28"/>
                        <a:gd name="T5" fmla="*/ 204 h 21"/>
                        <a:gd name="T6" fmla="*/ 509 w 28"/>
                        <a:gd name="T7" fmla="*/ 334 h 21"/>
                        <a:gd name="T8" fmla="*/ 773 w 28"/>
                        <a:gd name="T9" fmla="*/ 442 h 21"/>
                        <a:gd name="T10" fmla="*/ 1090 w 28"/>
                        <a:gd name="T11" fmla="*/ 539 h 21"/>
                        <a:gd name="T12" fmla="*/ 1383 w 28"/>
                        <a:gd name="T13" fmla="*/ 568 h 21"/>
                        <a:gd name="T14" fmla="*/ 1234 w 28"/>
                        <a:gd name="T15" fmla="*/ 724 h 21"/>
                        <a:gd name="T16" fmla="*/ 881 w 28"/>
                        <a:gd name="T17" fmla="*/ 704 h 21"/>
                        <a:gd name="T18" fmla="*/ 509 w 28"/>
                        <a:gd name="T19" fmla="*/ 704 h 21"/>
                        <a:gd name="T20" fmla="*/ 264 w 28"/>
                        <a:gd name="T21" fmla="*/ 821 h 21"/>
                        <a:gd name="T22" fmla="*/ 316 w 28"/>
                        <a:gd name="T23" fmla="*/ 724 h 21"/>
                        <a:gd name="T24" fmla="*/ 316 w 28"/>
                        <a:gd name="T25" fmla="*/ 620 h 21"/>
                        <a:gd name="T26" fmla="*/ 208 w 28"/>
                        <a:gd name="T27" fmla="*/ 487 h 21"/>
                        <a:gd name="T28" fmla="*/ 108 w 28"/>
                        <a:gd name="T29" fmla="*/ 418 h 21"/>
                        <a:gd name="T30" fmla="*/ 0 w 28"/>
                        <a:gd name="T31" fmla="*/ 238 h 21"/>
                        <a:gd name="T32" fmla="*/ 0 w 28"/>
                        <a:gd name="T33" fmla="*/ 128 h 21"/>
                        <a:gd name="T34" fmla="*/ 56 w 28"/>
                        <a:gd name="T35" fmla="*/ 0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21">
                          <a:moveTo>
                            <a:pt x="1" y="0"/>
                          </a:moveTo>
                          <a:lnTo>
                            <a:pt x="3" y="2"/>
                          </a:lnTo>
                          <a:lnTo>
                            <a:pt x="5" y="5"/>
                          </a:lnTo>
                          <a:lnTo>
                            <a:pt x="10" y="8"/>
                          </a:lnTo>
                          <a:lnTo>
                            <a:pt x="15" y="11"/>
                          </a:lnTo>
                          <a:lnTo>
                            <a:pt x="21" y="13"/>
                          </a:lnTo>
                          <a:lnTo>
                            <a:pt x="27" y="14"/>
                          </a:lnTo>
                          <a:lnTo>
                            <a:pt x="24" y="18"/>
                          </a:lnTo>
                          <a:lnTo>
                            <a:pt x="17" y="17"/>
                          </a:lnTo>
                          <a:lnTo>
                            <a:pt x="10" y="17"/>
                          </a:lnTo>
                          <a:lnTo>
                            <a:pt x="5" y="20"/>
                          </a:lnTo>
                          <a:lnTo>
                            <a:pt x="6" y="18"/>
                          </a:lnTo>
                          <a:lnTo>
                            <a:pt x="6" y="15"/>
                          </a:lnTo>
                          <a:lnTo>
                            <a:pt x="4" y="12"/>
                          </a:lnTo>
                          <a:lnTo>
                            <a:pt x="2" y="10"/>
                          </a:lnTo>
                          <a:lnTo>
                            <a:pt x="0" y="6"/>
                          </a:lnTo>
                          <a:lnTo>
                            <a:pt x="0" y="3"/>
                          </a:lnTo>
                          <a:lnTo>
                            <a:pt x="1"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8" name="Freeform 304"/>
                    <p:cNvSpPr>
                      <a:spLocks/>
                    </p:cNvSpPr>
                    <p:nvPr/>
                  </p:nvSpPr>
                  <p:spPr bwMode="auto">
                    <a:xfrm>
                      <a:off x="7012" y="1954"/>
                      <a:ext cx="72" cy="33"/>
                    </a:xfrm>
                    <a:custGeom>
                      <a:avLst/>
                      <a:gdLst>
                        <a:gd name="T0" fmla="*/ 0 w 37"/>
                        <a:gd name="T1" fmla="*/ 44 h 18"/>
                        <a:gd name="T2" fmla="*/ 60 w 37"/>
                        <a:gd name="T3" fmla="*/ 0 h 18"/>
                        <a:gd name="T4" fmla="*/ 117 w 37"/>
                        <a:gd name="T5" fmla="*/ 44 h 18"/>
                        <a:gd name="T6" fmla="*/ 272 w 37"/>
                        <a:gd name="T7" fmla="*/ 125 h 18"/>
                        <a:gd name="T8" fmla="*/ 529 w 37"/>
                        <a:gd name="T9" fmla="*/ 149 h 18"/>
                        <a:gd name="T10" fmla="*/ 804 w 37"/>
                        <a:gd name="T11" fmla="*/ 229 h 18"/>
                        <a:gd name="T12" fmla="*/ 1302 w 37"/>
                        <a:gd name="T13" fmla="*/ 273 h 18"/>
                        <a:gd name="T14" fmla="*/ 1790 w 37"/>
                        <a:gd name="T15" fmla="*/ 354 h 18"/>
                        <a:gd name="T16" fmla="*/ 1954 w 37"/>
                        <a:gd name="T17" fmla="*/ 598 h 18"/>
                        <a:gd name="T18" fmla="*/ 1364 w 37"/>
                        <a:gd name="T19" fmla="*/ 541 h 18"/>
                        <a:gd name="T20" fmla="*/ 920 w 37"/>
                        <a:gd name="T21" fmla="*/ 501 h 18"/>
                        <a:gd name="T22" fmla="*/ 529 w 37"/>
                        <a:gd name="T23" fmla="*/ 541 h 18"/>
                        <a:gd name="T24" fmla="*/ 333 w 37"/>
                        <a:gd name="T25" fmla="*/ 649 h 18"/>
                        <a:gd name="T26" fmla="*/ 333 w 37"/>
                        <a:gd name="T27" fmla="*/ 578 h 18"/>
                        <a:gd name="T28" fmla="*/ 333 w 37"/>
                        <a:gd name="T29" fmla="*/ 451 h 18"/>
                        <a:gd name="T30" fmla="*/ 272 w 37"/>
                        <a:gd name="T31" fmla="*/ 376 h 18"/>
                        <a:gd name="T32" fmla="*/ 117 w 37"/>
                        <a:gd name="T33" fmla="*/ 273 h 18"/>
                        <a:gd name="T34" fmla="*/ 0 w 37"/>
                        <a:gd name="T35" fmla="*/ 149 h 18"/>
                        <a:gd name="T36" fmla="*/ 0 w 37"/>
                        <a:gd name="T37" fmla="*/ 44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1"/>
                          </a:moveTo>
                          <a:lnTo>
                            <a:pt x="1" y="0"/>
                          </a:lnTo>
                          <a:lnTo>
                            <a:pt x="2" y="1"/>
                          </a:lnTo>
                          <a:lnTo>
                            <a:pt x="5" y="3"/>
                          </a:lnTo>
                          <a:lnTo>
                            <a:pt x="10" y="4"/>
                          </a:lnTo>
                          <a:lnTo>
                            <a:pt x="15" y="6"/>
                          </a:lnTo>
                          <a:lnTo>
                            <a:pt x="24" y="7"/>
                          </a:lnTo>
                          <a:lnTo>
                            <a:pt x="33" y="9"/>
                          </a:lnTo>
                          <a:lnTo>
                            <a:pt x="36" y="16"/>
                          </a:lnTo>
                          <a:lnTo>
                            <a:pt x="25" y="14"/>
                          </a:lnTo>
                          <a:lnTo>
                            <a:pt x="17" y="13"/>
                          </a:lnTo>
                          <a:lnTo>
                            <a:pt x="10" y="14"/>
                          </a:lnTo>
                          <a:lnTo>
                            <a:pt x="6" y="17"/>
                          </a:lnTo>
                          <a:lnTo>
                            <a:pt x="6" y="15"/>
                          </a:lnTo>
                          <a:lnTo>
                            <a:pt x="6" y="12"/>
                          </a:lnTo>
                          <a:lnTo>
                            <a:pt x="5" y="10"/>
                          </a:lnTo>
                          <a:lnTo>
                            <a:pt x="2" y="7"/>
                          </a:lnTo>
                          <a:lnTo>
                            <a:pt x="0" y="4"/>
                          </a:lnTo>
                          <a:lnTo>
                            <a:pt x="0" y="1"/>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9" name="Freeform 305"/>
                    <p:cNvSpPr>
                      <a:spLocks/>
                    </p:cNvSpPr>
                    <p:nvPr/>
                  </p:nvSpPr>
                  <p:spPr bwMode="auto">
                    <a:xfrm>
                      <a:off x="7008" y="1992"/>
                      <a:ext cx="85" cy="42"/>
                    </a:xfrm>
                    <a:custGeom>
                      <a:avLst/>
                      <a:gdLst>
                        <a:gd name="T0" fmla="*/ 0 w 44"/>
                        <a:gd name="T1" fmla="*/ 97 h 23"/>
                        <a:gd name="T2" fmla="*/ 108 w 44"/>
                        <a:gd name="T3" fmla="*/ 0 h 23"/>
                        <a:gd name="T4" fmla="*/ 265 w 44"/>
                        <a:gd name="T5" fmla="*/ 97 h 23"/>
                        <a:gd name="T6" fmla="*/ 404 w 44"/>
                        <a:gd name="T7" fmla="*/ 177 h 23"/>
                        <a:gd name="T8" fmla="*/ 572 w 44"/>
                        <a:gd name="T9" fmla="*/ 267 h 23"/>
                        <a:gd name="T10" fmla="*/ 896 w 44"/>
                        <a:gd name="T11" fmla="*/ 323 h 23"/>
                        <a:gd name="T12" fmla="*/ 1182 w 44"/>
                        <a:gd name="T13" fmla="*/ 367 h 23"/>
                        <a:gd name="T14" fmla="*/ 1557 w 44"/>
                        <a:gd name="T15" fmla="*/ 444 h 23"/>
                        <a:gd name="T16" fmla="*/ 2135 w 44"/>
                        <a:gd name="T17" fmla="*/ 544 h 23"/>
                        <a:gd name="T18" fmla="*/ 2227 w 44"/>
                        <a:gd name="T19" fmla="*/ 811 h 23"/>
                        <a:gd name="T20" fmla="*/ 1671 w 44"/>
                        <a:gd name="T21" fmla="*/ 670 h 23"/>
                        <a:gd name="T22" fmla="*/ 1298 w 44"/>
                        <a:gd name="T23" fmla="*/ 590 h 23"/>
                        <a:gd name="T24" fmla="*/ 989 w 44"/>
                        <a:gd name="T25" fmla="*/ 544 h 23"/>
                        <a:gd name="T26" fmla="*/ 721 w 44"/>
                        <a:gd name="T27" fmla="*/ 544 h 23"/>
                        <a:gd name="T28" fmla="*/ 572 w 44"/>
                        <a:gd name="T29" fmla="*/ 590 h 23"/>
                        <a:gd name="T30" fmla="*/ 404 w 44"/>
                        <a:gd name="T31" fmla="*/ 714 h 23"/>
                        <a:gd name="T32" fmla="*/ 404 w 44"/>
                        <a:gd name="T33" fmla="*/ 590 h 23"/>
                        <a:gd name="T34" fmla="*/ 265 w 44"/>
                        <a:gd name="T35" fmla="*/ 444 h 23"/>
                        <a:gd name="T36" fmla="*/ 108 w 44"/>
                        <a:gd name="T37" fmla="*/ 323 h 23"/>
                        <a:gd name="T38" fmla="*/ 0 w 44"/>
                        <a:gd name="T39" fmla="*/ 226 h 23"/>
                        <a:gd name="T40" fmla="*/ 0 w 44"/>
                        <a:gd name="T41" fmla="*/ 97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23">
                          <a:moveTo>
                            <a:pt x="0" y="3"/>
                          </a:moveTo>
                          <a:lnTo>
                            <a:pt x="2" y="0"/>
                          </a:lnTo>
                          <a:lnTo>
                            <a:pt x="5" y="3"/>
                          </a:lnTo>
                          <a:lnTo>
                            <a:pt x="8" y="5"/>
                          </a:lnTo>
                          <a:lnTo>
                            <a:pt x="11" y="7"/>
                          </a:lnTo>
                          <a:lnTo>
                            <a:pt x="17" y="9"/>
                          </a:lnTo>
                          <a:lnTo>
                            <a:pt x="23" y="10"/>
                          </a:lnTo>
                          <a:lnTo>
                            <a:pt x="30" y="12"/>
                          </a:lnTo>
                          <a:lnTo>
                            <a:pt x="41" y="15"/>
                          </a:lnTo>
                          <a:lnTo>
                            <a:pt x="43" y="22"/>
                          </a:lnTo>
                          <a:lnTo>
                            <a:pt x="32" y="18"/>
                          </a:lnTo>
                          <a:lnTo>
                            <a:pt x="25" y="16"/>
                          </a:lnTo>
                          <a:lnTo>
                            <a:pt x="19" y="15"/>
                          </a:lnTo>
                          <a:lnTo>
                            <a:pt x="14" y="15"/>
                          </a:lnTo>
                          <a:lnTo>
                            <a:pt x="11" y="16"/>
                          </a:lnTo>
                          <a:lnTo>
                            <a:pt x="8" y="19"/>
                          </a:lnTo>
                          <a:lnTo>
                            <a:pt x="8" y="16"/>
                          </a:lnTo>
                          <a:lnTo>
                            <a:pt x="5" y="12"/>
                          </a:lnTo>
                          <a:lnTo>
                            <a:pt x="2" y="9"/>
                          </a:lnTo>
                          <a:lnTo>
                            <a:pt x="0" y="6"/>
                          </a:lnTo>
                          <a:lnTo>
                            <a:pt x="0" y="3"/>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0" name="Freeform 306"/>
                    <p:cNvSpPr>
                      <a:spLocks/>
                    </p:cNvSpPr>
                    <p:nvPr/>
                  </p:nvSpPr>
                  <p:spPr bwMode="auto">
                    <a:xfrm>
                      <a:off x="7018" y="2036"/>
                      <a:ext cx="100" cy="87"/>
                    </a:xfrm>
                    <a:custGeom>
                      <a:avLst/>
                      <a:gdLst>
                        <a:gd name="T0" fmla="*/ 0 w 52"/>
                        <a:gd name="T1" fmla="*/ 263 h 48"/>
                        <a:gd name="T2" fmla="*/ 0 w 52"/>
                        <a:gd name="T3" fmla="*/ 145 h 48"/>
                        <a:gd name="T4" fmla="*/ 0 w 52"/>
                        <a:gd name="T5" fmla="*/ 80 h 48"/>
                        <a:gd name="T6" fmla="*/ 56 w 52"/>
                        <a:gd name="T7" fmla="*/ 0 h 48"/>
                        <a:gd name="T8" fmla="*/ 263 w 52"/>
                        <a:gd name="T9" fmla="*/ 96 h 48"/>
                        <a:gd name="T10" fmla="*/ 548 w 52"/>
                        <a:gd name="T11" fmla="*/ 214 h 48"/>
                        <a:gd name="T12" fmla="*/ 862 w 52"/>
                        <a:gd name="T13" fmla="*/ 292 h 48"/>
                        <a:gd name="T14" fmla="*/ 1317 w 52"/>
                        <a:gd name="T15" fmla="*/ 388 h 48"/>
                        <a:gd name="T16" fmla="*/ 1912 w 52"/>
                        <a:gd name="T17" fmla="*/ 477 h 48"/>
                        <a:gd name="T18" fmla="*/ 2027 w 52"/>
                        <a:gd name="T19" fmla="*/ 651 h 48"/>
                        <a:gd name="T20" fmla="*/ 1708 w 52"/>
                        <a:gd name="T21" fmla="*/ 571 h 48"/>
                        <a:gd name="T22" fmla="*/ 1423 w 52"/>
                        <a:gd name="T23" fmla="*/ 571 h 48"/>
                        <a:gd name="T24" fmla="*/ 1202 w 52"/>
                        <a:gd name="T25" fmla="*/ 571 h 48"/>
                        <a:gd name="T26" fmla="*/ 1158 w 52"/>
                        <a:gd name="T27" fmla="*/ 667 h 48"/>
                        <a:gd name="T28" fmla="*/ 1258 w 52"/>
                        <a:gd name="T29" fmla="*/ 785 h 48"/>
                        <a:gd name="T30" fmla="*/ 1423 w 52"/>
                        <a:gd name="T31" fmla="*/ 917 h 48"/>
                        <a:gd name="T32" fmla="*/ 1658 w 52"/>
                        <a:gd name="T33" fmla="*/ 1100 h 48"/>
                        <a:gd name="T34" fmla="*/ 2027 w 52"/>
                        <a:gd name="T35" fmla="*/ 1274 h 48"/>
                        <a:gd name="T36" fmla="*/ 2573 w 52"/>
                        <a:gd name="T37" fmla="*/ 1488 h 48"/>
                        <a:gd name="T38" fmla="*/ 2573 w 52"/>
                        <a:gd name="T39" fmla="*/ 1662 h 48"/>
                        <a:gd name="T40" fmla="*/ 2312 w 52"/>
                        <a:gd name="T41" fmla="*/ 1568 h 48"/>
                        <a:gd name="T42" fmla="*/ 2027 w 52"/>
                        <a:gd name="T43" fmla="*/ 1446 h 48"/>
                        <a:gd name="T44" fmla="*/ 1627 w 52"/>
                        <a:gd name="T45" fmla="*/ 1274 h 48"/>
                        <a:gd name="T46" fmla="*/ 1258 w 52"/>
                        <a:gd name="T47" fmla="*/ 1060 h 48"/>
                        <a:gd name="T48" fmla="*/ 973 w 52"/>
                        <a:gd name="T49" fmla="*/ 917 h 48"/>
                        <a:gd name="T50" fmla="*/ 710 w 52"/>
                        <a:gd name="T51" fmla="*/ 703 h 48"/>
                        <a:gd name="T52" fmla="*/ 448 w 52"/>
                        <a:gd name="T53" fmla="*/ 529 h 48"/>
                        <a:gd name="T54" fmla="*/ 163 w 52"/>
                        <a:gd name="T55" fmla="*/ 388 h 48"/>
                        <a:gd name="T56" fmla="*/ 0 w 52"/>
                        <a:gd name="T57" fmla="*/ 263 h 4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48">
                          <a:moveTo>
                            <a:pt x="0" y="7"/>
                          </a:moveTo>
                          <a:lnTo>
                            <a:pt x="0" y="4"/>
                          </a:lnTo>
                          <a:lnTo>
                            <a:pt x="0" y="2"/>
                          </a:lnTo>
                          <a:lnTo>
                            <a:pt x="1" y="0"/>
                          </a:lnTo>
                          <a:lnTo>
                            <a:pt x="5" y="3"/>
                          </a:lnTo>
                          <a:lnTo>
                            <a:pt x="11" y="6"/>
                          </a:lnTo>
                          <a:lnTo>
                            <a:pt x="17" y="8"/>
                          </a:lnTo>
                          <a:lnTo>
                            <a:pt x="26" y="11"/>
                          </a:lnTo>
                          <a:lnTo>
                            <a:pt x="38" y="13"/>
                          </a:lnTo>
                          <a:lnTo>
                            <a:pt x="40" y="18"/>
                          </a:lnTo>
                          <a:lnTo>
                            <a:pt x="34" y="16"/>
                          </a:lnTo>
                          <a:lnTo>
                            <a:pt x="28" y="16"/>
                          </a:lnTo>
                          <a:lnTo>
                            <a:pt x="24" y="16"/>
                          </a:lnTo>
                          <a:lnTo>
                            <a:pt x="23" y="19"/>
                          </a:lnTo>
                          <a:lnTo>
                            <a:pt x="25" y="22"/>
                          </a:lnTo>
                          <a:lnTo>
                            <a:pt x="28" y="26"/>
                          </a:lnTo>
                          <a:lnTo>
                            <a:pt x="33" y="31"/>
                          </a:lnTo>
                          <a:lnTo>
                            <a:pt x="40" y="36"/>
                          </a:lnTo>
                          <a:lnTo>
                            <a:pt x="51" y="42"/>
                          </a:lnTo>
                          <a:lnTo>
                            <a:pt x="51" y="47"/>
                          </a:lnTo>
                          <a:lnTo>
                            <a:pt x="46" y="44"/>
                          </a:lnTo>
                          <a:lnTo>
                            <a:pt x="40" y="41"/>
                          </a:lnTo>
                          <a:lnTo>
                            <a:pt x="32" y="36"/>
                          </a:lnTo>
                          <a:lnTo>
                            <a:pt x="25" y="30"/>
                          </a:lnTo>
                          <a:lnTo>
                            <a:pt x="19" y="26"/>
                          </a:lnTo>
                          <a:lnTo>
                            <a:pt x="14" y="20"/>
                          </a:lnTo>
                          <a:lnTo>
                            <a:pt x="9" y="15"/>
                          </a:lnTo>
                          <a:lnTo>
                            <a:pt x="3" y="11"/>
                          </a:lnTo>
                          <a:lnTo>
                            <a:pt x="0" y="7"/>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1" name="Freeform 307"/>
                    <p:cNvSpPr>
                      <a:spLocks/>
                    </p:cNvSpPr>
                    <p:nvPr/>
                  </p:nvSpPr>
                  <p:spPr bwMode="auto">
                    <a:xfrm>
                      <a:off x="7020" y="1881"/>
                      <a:ext cx="42" cy="31"/>
                    </a:xfrm>
                    <a:custGeom>
                      <a:avLst/>
                      <a:gdLst>
                        <a:gd name="T0" fmla="*/ 0 w 22"/>
                        <a:gd name="T1" fmla="*/ 0 h 17"/>
                        <a:gd name="T2" fmla="*/ 105 w 22"/>
                        <a:gd name="T3" fmla="*/ 80 h 17"/>
                        <a:gd name="T4" fmla="*/ 252 w 22"/>
                        <a:gd name="T5" fmla="*/ 146 h 17"/>
                        <a:gd name="T6" fmla="*/ 481 w 22"/>
                        <a:gd name="T7" fmla="*/ 266 h 17"/>
                        <a:gd name="T8" fmla="*/ 689 w 22"/>
                        <a:gd name="T9" fmla="*/ 363 h 17"/>
                        <a:gd name="T10" fmla="*/ 863 w 22"/>
                        <a:gd name="T11" fmla="*/ 443 h 17"/>
                        <a:gd name="T12" fmla="*/ 1010 w 22"/>
                        <a:gd name="T13" fmla="*/ 522 h 17"/>
                        <a:gd name="T14" fmla="*/ 729 w 22"/>
                        <a:gd name="T15" fmla="*/ 589 h 17"/>
                        <a:gd name="T16" fmla="*/ 481 w 22"/>
                        <a:gd name="T17" fmla="*/ 522 h 17"/>
                        <a:gd name="T18" fmla="*/ 200 w 22"/>
                        <a:gd name="T19" fmla="*/ 443 h 17"/>
                        <a:gd name="T20" fmla="*/ 0 w 22"/>
                        <a:gd name="T21" fmla="*/ 323 h 17"/>
                        <a:gd name="T22" fmla="*/ 0 w 22"/>
                        <a:gd name="T23" fmla="*/ 266 h 17"/>
                        <a:gd name="T24" fmla="*/ 0 w 22"/>
                        <a:gd name="T25" fmla="*/ 97 h 17"/>
                        <a:gd name="T26" fmla="*/ 0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17">
                          <a:moveTo>
                            <a:pt x="0" y="0"/>
                          </a:moveTo>
                          <a:lnTo>
                            <a:pt x="2" y="2"/>
                          </a:lnTo>
                          <a:lnTo>
                            <a:pt x="5" y="4"/>
                          </a:lnTo>
                          <a:lnTo>
                            <a:pt x="10" y="7"/>
                          </a:lnTo>
                          <a:lnTo>
                            <a:pt x="14" y="10"/>
                          </a:lnTo>
                          <a:lnTo>
                            <a:pt x="18" y="12"/>
                          </a:lnTo>
                          <a:lnTo>
                            <a:pt x="21" y="14"/>
                          </a:lnTo>
                          <a:lnTo>
                            <a:pt x="15" y="16"/>
                          </a:lnTo>
                          <a:lnTo>
                            <a:pt x="10" y="14"/>
                          </a:lnTo>
                          <a:lnTo>
                            <a:pt x="4" y="12"/>
                          </a:lnTo>
                          <a:lnTo>
                            <a:pt x="0" y="9"/>
                          </a:lnTo>
                          <a:lnTo>
                            <a:pt x="0" y="7"/>
                          </a:lnTo>
                          <a:lnTo>
                            <a:pt x="0" y="3"/>
                          </a:lnTo>
                          <a:lnTo>
                            <a:pt x="0" y="0"/>
                          </a:lnTo>
                        </a:path>
                      </a:pathLst>
                    </a:custGeom>
                    <a:solidFill>
                      <a:srgbClr val="FFA04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2" name="Freeform 308"/>
                    <p:cNvSpPr>
                      <a:spLocks/>
                    </p:cNvSpPr>
                    <p:nvPr/>
                  </p:nvSpPr>
                  <p:spPr bwMode="auto">
                    <a:xfrm>
                      <a:off x="7008" y="1824"/>
                      <a:ext cx="349" cy="258"/>
                    </a:xfrm>
                    <a:custGeom>
                      <a:avLst/>
                      <a:gdLst>
                        <a:gd name="T0" fmla="*/ 4520 w 180"/>
                        <a:gd name="T1" fmla="*/ 1145 h 142"/>
                        <a:gd name="T2" fmla="*/ 3789 w 180"/>
                        <a:gd name="T3" fmla="*/ 1285 h 142"/>
                        <a:gd name="T4" fmla="*/ 2214 w 180"/>
                        <a:gd name="T5" fmla="*/ 1452 h 142"/>
                        <a:gd name="T6" fmla="*/ 0 w 180"/>
                        <a:gd name="T7" fmla="*/ 1506 h 142"/>
                        <a:gd name="T8" fmla="*/ 2662 w 180"/>
                        <a:gd name="T9" fmla="*/ 1762 h 142"/>
                        <a:gd name="T10" fmla="*/ 5642 w 180"/>
                        <a:gd name="T11" fmla="*/ 1668 h 142"/>
                        <a:gd name="T12" fmla="*/ 7703 w 180"/>
                        <a:gd name="T13" fmla="*/ 1285 h 142"/>
                        <a:gd name="T14" fmla="*/ 8384 w 180"/>
                        <a:gd name="T15" fmla="*/ 1228 h 142"/>
                        <a:gd name="T16" fmla="*/ 8083 w 180"/>
                        <a:gd name="T17" fmla="*/ 1506 h 142"/>
                        <a:gd name="T18" fmla="*/ 6575 w 180"/>
                        <a:gd name="T19" fmla="*/ 1895 h 142"/>
                        <a:gd name="T20" fmla="*/ 3913 w 180"/>
                        <a:gd name="T21" fmla="*/ 2255 h 142"/>
                        <a:gd name="T22" fmla="*/ 2274 w 180"/>
                        <a:gd name="T23" fmla="*/ 2549 h 142"/>
                        <a:gd name="T24" fmla="*/ 5313 w 180"/>
                        <a:gd name="T25" fmla="*/ 2518 h 142"/>
                        <a:gd name="T26" fmla="*/ 7346 w 180"/>
                        <a:gd name="T27" fmla="*/ 2255 h 142"/>
                        <a:gd name="T28" fmla="*/ 8549 w 180"/>
                        <a:gd name="T29" fmla="*/ 2013 h 142"/>
                        <a:gd name="T30" fmla="*/ 8549 w 180"/>
                        <a:gd name="T31" fmla="*/ 2202 h 142"/>
                        <a:gd name="T32" fmla="*/ 7531 w 180"/>
                        <a:gd name="T33" fmla="*/ 2591 h 142"/>
                        <a:gd name="T34" fmla="*/ 5665 w 180"/>
                        <a:gd name="T35" fmla="*/ 2987 h 142"/>
                        <a:gd name="T36" fmla="*/ 3067 w 180"/>
                        <a:gd name="T37" fmla="*/ 3245 h 142"/>
                        <a:gd name="T38" fmla="*/ 3913 w 180"/>
                        <a:gd name="T39" fmla="*/ 3423 h 142"/>
                        <a:gd name="T40" fmla="*/ 6274 w 180"/>
                        <a:gd name="T41" fmla="*/ 3347 h 142"/>
                        <a:gd name="T42" fmla="*/ 8143 w 180"/>
                        <a:gd name="T43" fmla="*/ 3031 h 142"/>
                        <a:gd name="T44" fmla="*/ 8324 w 180"/>
                        <a:gd name="T45" fmla="*/ 3172 h 142"/>
                        <a:gd name="T46" fmla="*/ 7756 w 180"/>
                        <a:gd name="T47" fmla="*/ 3443 h 142"/>
                        <a:gd name="T48" fmla="*/ 6334 w 180"/>
                        <a:gd name="T49" fmla="*/ 3826 h 142"/>
                        <a:gd name="T50" fmla="*/ 4696 w 180"/>
                        <a:gd name="T51" fmla="*/ 3957 h 142"/>
                        <a:gd name="T52" fmla="*/ 2135 w 180"/>
                        <a:gd name="T53" fmla="*/ 4001 h 142"/>
                        <a:gd name="T54" fmla="*/ 3884 w 180"/>
                        <a:gd name="T55" fmla="*/ 4242 h 142"/>
                        <a:gd name="T56" fmla="*/ 5541 w 180"/>
                        <a:gd name="T57" fmla="*/ 4242 h 142"/>
                        <a:gd name="T58" fmla="*/ 7011 w 180"/>
                        <a:gd name="T59" fmla="*/ 4097 h 142"/>
                        <a:gd name="T60" fmla="*/ 7587 w 180"/>
                        <a:gd name="T61" fmla="*/ 4139 h 142"/>
                        <a:gd name="T62" fmla="*/ 7290 w 180"/>
                        <a:gd name="T63" fmla="*/ 4390 h 142"/>
                        <a:gd name="T64" fmla="*/ 6443 w 180"/>
                        <a:gd name="T65" fmla="*/ 4575 h 142"/>
                        <a:gd name="T66" fmla="*/ 3292 w 180"/>
                        <a:gd name="T67" fmla="*/ 4751 h 142"/>
                        <a:gd name="T68" fmla="*/ 5838 w 180"/>
                        <a:gd name="T69" fmla="*/ 4853 h 142"/>
                        <a:gd name="T70" fmla="*/ 6049 w 180"/>
                        <a:gd name="T71" fmla="*/ 5027 h 142"/>
                        <a:gd name="T72" fmla="*/ 7011 w 180"/>
                        <a:gd name="T73" fmla="*/ 4853 h 142"/>
                        <a:gd name="T74" fmla="*/ 7703 w 180"/>
                        <a:gd name="T75" fmla="*/ 4535 h 142"/>
                        <a:gd name="T76" fmla="*/ 9185 w 180"/>
                        <a:gd name="T77" fmla="*/ 3305 h 142"/>
                        <a:gd name="T78" fmla="*/ 9229 w 180"/>
                        <a:gd name="T79" fmla="*/ 3054 h 142"/>
                        <a:gd name="T80" fmla="*/ 9045 w 180"/>
                        <a:gd name="T81" fmla="*/ 2856 h 142"/>
                        <a:gd name="T82" fmla="*/ 9229 w 180"/>
                        <a:gd name="T83" fmla="*/ 2591 h 142"/>
                        <a:gd name="T84" fmla="*/ 9510 w 180"/>
                        <a:gd name="T85" fmla="*/ 2373 h 142"/>
                        <a:gd name="T86" fmla="*/ 9285 w 180"/>
                        <a:gd name="T87" fmla="*/ 2080 h 142"/>
                        <a:gd name="T88" fmla="*/ 9105 w 180"/>
                        <a:gd name="T89" fmla="*/ 1866 h 142"/>
                        <a:gd name="T90" fmla="*/ 9394 w 180"/>
                        <a:gd name="T91" fmla="*/ 1624 h 142"/>
                        <a:gd name="T92" fmla="*/ 9345 w 180"/>
                        <a:gd name="T93" fmla="*/ 1285 h 142"/>
                        <a:gd name="T94" fmla="*/ 9132 w 180"/>
                        <a:gd name="T95" fmla="*/ 1092 h 142"/>
                        <a:gd name="T96" fmla="*/ 9285 w 180"/>
                        <a:gd name="T97" fmla="*/ 829 h 142"/>
                        <a:gd name="T98" fmla="*/ 9510 w 180"/>
                        <a:gd name="T99" fmla="*/ 574 h 142"/>
                        <a:gd name="T100" fmla="*/ 9229 w 180"/>
                        <a:gd name="T101" fmla="*/ 316 h 142"/>
                        <a:gd name="T102" fmla="*/ 8252 w 180"/>
                        <a:gd name="T103" fmla="*/ 360 h 142"/>
                        <a:gd name="T104" fmla="*/ 6158 w 180"/>
                        <a:gd name="T105" fmla="*/ 749 h 142"/>
                        <a:gd name="T106" fmla="*/ 3789 w 180"/>
                        <a:gd name="T107" fmla="*/ 970 h 1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0" h="142">
                          <a:moveTo>
                            <a:pt x="71" y="27"/>
                          </a:moveTo>
                          <a:lnTo>
                            <a:pt x="45" y="29"/>
                          </a:lnTo>
                          <a:lnTo>
                            <a:pt x="85" y="32"/>
                          </a:lnTo>
                          <a:lnTo>
                            <a:pt x="82" y="34"/>
                          </a:lnTo>
                          <a:lnTo>
                            <a:pt x="77" y="35"/>
                          </a:lnTo>
                          <a:lnTo>
                            <a:pt x="71" y="36"/>
                          </a:lnTo>
                          <a:lnTo>
                            <a:pt x="63" y="38"/>
                          </a:lnTo>
                          <a:lnTo>
                            <a:pt x="54" y="40"/>
                          </a:lnTo>
                          <a:lnTo>
                            <a:pt x="42" y="40"/>
                          </a:lnTo>
                          <a:lnTo>
                            <a:pt x="29" y="42"/>
                          </a:lnTo>
                          <a:lnTo>
                            <a:pt x="15" y="42"/>
                          </a:lnTo>
                          <a:lnTo>
                            <a:pt x="0" y="42"/>
                          </a:lnTo>
                          <a:lnTo>
                            <a:pt x="23" y="47"/>
                          </a:lnTo>
                          <a:lnTo>
                            <a:pt x="37" y="49"/>
                          </a:lnTo>
                          <a:lnTo>
                            <a:pt x="50" y="49"/>
                          </a:lnTo>
                          <a:lnTo>
                            <a:pt x="65" y="49"/>
                          </a:lnTo>
                          <a:lnTo>
                            <a:pt x="87" y="48"/>
                          </a:lnTo>
                          <a:lnTo>
                            <a:pt x="106" y="46"/>
                          </a:lnTo>
                          <a:lnTo>
                            <a:pt x="121" y="42"/>
                          </a:lnTo>
                          <a:lnTo>
                            <a:pt x="138" y="38"/>
                          </a:lnTo>
                          <a:lnTo>
                            <a:pt x="145" y="36"/>
                          </a:lnTo>
                          <a:lnTo>
                            <a:pt x="152" y="34"/>
                          </a:lnTo>
                          <a:lnTo>
                            <a:pt x="156" y="33"/>
                          </a:lnTo>
                          <a:lnTo>
                            <a:pt x="158" y="34"/>
                          </a:lnTo>
                          <a:lnTo>
                            <a:pt x="158" y="36"/>
                          </a:lnTo>
                          <a:lnTo>
                            <a:pt x="157" y="39"/>
                          </a:lnTo>
                          <a:lnTo>
                            <a:pt x="152" y="42"/>
                          </a:lnTo>
                          <a:lnTo>
                            <a:pt x="145" y="46"/>
                          </a:lnTo>
                          <a:lnTo>
                            <a:pt x="136" y="49"/>
                          </a:lnTo>
                          <a:lnTo>
                            <a:pt x="124" y="53"/>
                          </a:lnTo>
                          <a:lnTo>
                            <a:pt x="109" y="57"/>
                          </a:lnTo>
                          <a:lnTo>
                            <a:pt x="91" y="60"/>
                          </a:lnTo>
                          <a:lnTo>
                            <a:pt x="74" y="63"/>
                          </a:lnTo>
                          <a:lnTo>
                            <a:pt x="55" y="65"/>
                          </a:lnTo>
                          <a:lnTo>
                            <a:pt x="23" y="68"/>
                          </a:lnTo>
                          <a:lnTo>
                            <a:pt x="43" y="71"/>
                          </a:lnTo>
                          <a:lnTo>
                            <a:pt x="59" y="73"/>
                          </a:lnTo>
                          <a:lnTo>
                            <a:pt x="79" y="73"/>
                          </a:lnTo>
                          <a:lnTo>
                            <a:pt x="100" y="70"/>
                          </a:lnTo>
                          <a:lnTo>
                            <a:pt x="116" y="68"/>
                          </a:lnTo>
                          <a:lnTo>
                            <a:pt x="128" y="65"/>
                          </a:lnTo>
                          <a:lnTo>
                            <a:pt x="138" y="63"/>
                          </a:lnTo>
                          <a:lnTo>
                            <a:pt x="149" y="59"/>
                          </a:lnTo>
                          <a:lnTo>
                            <a:pt x="157" y="57"/>
                          </a:lnTo>
                          <a:lnTo>
                            <a:pt x="161" y="56"/>
                          </a:lnTo>
                          <a:lnTo>
                            <a:pt x="163" y="56"/>
                          </a:lnTo>
                          <a:lnTo>
                            <a:pt x="162" y="58"/>
                          </a:lnTo>
                          <a:lnTo>
                            <a:pt x="161" y="61"/>
                          </a:lnTo>
                          <a:lnTo>
                            <a:pt x="158" y="64"/>
                          </a:lnTo>
                          <a:lnTo>
                            <a:pt x="150" y="68"/>
                          </a:lnTo>
                          <a:lnTo>
                            <a:pt x="142" y="72"/>
                          </a:lnTo>
                          <a:lnTo>
                            <a:pt x="133" y="75"/>
                          </a:lnTo>
                          <a:lnTo>
                            <a:pt x="121" y="79"/>
                          </a:lnTo>
                          <a:lnTo>
                            <a:pt x="107" y="83"/>
                          </a:lnTo>
                          <a:lnTo>
                            <a:pt x="86" y="87"/>
                          </a:lnTo>
                          <a:lnTo>
                            <a:pt x="71" y="89"/>
                          </a:lnTo>
                          <a:lnTo>
                            <a:pt x="58" y="90"/>
                          </a:lnTo>
                          <a:lnTo>
                            <a:pt x="37" y="91"/>
                          </a:lnTo>
                          <a:lnTo>
                            <a:pt x="58" y="94"/>
                          </a:lnTo>
                          <a:lnTo>
                            <a:pt x="74" y="95"/>
                          </a:lnTo>
                          <a:lnTo>
                            <a:pt x="88" y="95"/>
                          </a:lnTo>
                          <a:lnTo>
                            <a:pt x="103" y="95"/>
                          </a:lnTo>
                          <a:lnTo>
                            <a:pt x="118" y="93"/>
                          </a:lnTo>
                          <a:lnTo>
                            <a:pt x="129" y="91"/>
                          </a:lnTo>
                          <a:lnTo>
                            <a:pt x="138" y="88"/>
                          </a:lnTo>
                          <a:lnTo>
                            <a:pt x="153" y="84"/>
                          </a:lnTo>
                          <a:lnTo>
                            <a:pt x="155" y="84"/>
                          </a:lnTo>
                          <a:lnTo>
                            <a:pt x="157" y="85"/>
                          </a:lnTo>
                          <a:lnTo>
                            <a:pt x="157" y="88"/>
                          </a:lnTo>
                          <a:lnTo>
                            <a:pt x="155" y="90"/>
                          </a:lnTo>
                          <a:lnTo>
                            <a:pt x="151" y="93"/>
                          </a:lnTo>
                          <a:lnTo>
                            <a:pt x="146" y="96"/>
                          </a:lnTo>
                          <a:lnTo>
                            <a:pt x="137" y="100"/>
                          </a:lnTo>
                          <a:lnTo>
                            <a:pt x="128" y="104"/>
                          </a:lnTo>
                          <a:lnTo>
                            <a:pt x="119" y="106"/>
                          </a:lnTo>
                          <a:lnTo>
                            <a:pt x="109" y="108"/>
                          </a:lnTo>
                          <a:lnTo>
                            <a:pt x="100" y="109"/>
                          </a:lnTo>
                          <a:lnTo>
                            <a:pt x="88" y="110"/>
                          </a:lnTo>
                          <a:lnTo>
                            <a:pt x="74" y="111"/>
                          </a:lnTo>
                          <a:lnTo>
                            <a:pt x="61" y="111"/>
                          </a:lnTo>
                          <a:lnTo>
                            <a:pt x="40" y="111"/>
                          </a:lnTo>
                          <a:lnTo>
                            <a:pt x="51" y="114"/>
                          </a:lnTo>
                          <a:lnTo>
                            <a:pt x="62" y="117"/>
                          </a:lnTo>
                          <a:lnTo>
                            <a:pt x="73" y="118"/>
                          </a:lnTo>
                          <a:lnTo>
                            <a:pt x="83" y="118"/>
                          </a:lnTo>
                          <a:lnTo>
                            <a:pt x="93" y="119"/>
                          </a:lnTo>
                          <a:lnTo>
                            <a:pt x="104" y="118"/>
                          </a:lnTo>
                          <a:lnTo>
                            <a:pt x="112" y="118"/>
                          </a:lnTo>
                          <a:lnTo>
                            <a:pt x="121" y="117"/>
                          </a:lnTo>
                          <a:lnTo>
                            <a:pt x="132" y="114"/>
                          </a:lnTo>
                          <a:lnTo>
                            <a:pt x="140" y="113"/>
                          </a:lnTo>
                          <a:lnTo>
                            <a:pt x="143" y="113"/>
                          </a:lnTo>
                          <a:lnTo>
                            <a:pt x="143" y="115"/>
                          </a:lnTo>
                          <a:lnTo>
                            <a:pt x="143" y="117"/>
                          </a:lnTo>
                          <a:lnTo>
                            <a:pt x="140" y="119"/>
                          </a:lnTo>
                          <a:lnTo>
                            <a:pt x="137" y="122"/>
                          </a:lnTo>
                          <a:lnTo>
                            <a:pt x="133" y="123"/>
                          </a:lnTo>
                          <a:lnTo>
                            <a:pt x="128" y="125"/>
                          </a:lnTo>
                          <a:lnTo>
                            <a:pt x="121" y="127"/>
                          </a:lnTo>
                          <a:lnTo>
                            <a:pt x="105" y="129"/>
                          </a:lnTo>
                          <a:lnTo>
                            <a:pt x="91" y="130"/>
                          </a:lnTo>
                          <a:lnTo>
                            <a:pt x="62" y="132"/>
                          </a:lnTo>
                          <a:lnTo>
                            <a:pt x="99" y="134"/>
                          </a:lnTo>
                          <a:lnTo>
                            <a:pt x="107" y="134"/>
                          </a:lnTo>
                          <a:lnTo>
                            <a:pt x="110" y="135"/>
                          </a:lnTo>
                          <a:lnTo>
                            <a:pt x="112" y="136"/>
                          </a:lnTo>
                          <a:lnTo>
                            <a:pt x="112" y="139"/>
                          </a:lnTo>
                          <a:lnTo>
                            <a:pt x="114" y="140"/>
                          </a:lnTo>
                          <a:lnTo>
                            <a:pt x="118" y="141"/>
                          </a:lnTo>
                          <a:lnTo>
                            <a:pt x="126" y="138"/>
                          </a:lnTo>
                          <a:lnTo>
                            <a:pt x="132" y="135"/>
                          </a:lnTo>
                          <a:lnTo>
                            <a:pt x="137" y="133"/>
                          </a:lnTo>
                          <a:lnTo>
                            <a:pt x="141" y="130"/>
                          </a:lnTo>
                          <a:lnTo>
                            <a:pt x="145" y="126"/>
                          </a:lnTo>
                          <a:lnTo>
                            <a:pt x="159" y="111"/>
                          </a:lnTo>
                          <a:lnTo>
                            <a:pt x="169" y="99"/>
                          </a:lnTo>
                          <a:lnTo>
                            <a:pt x="173" y="92"/>
                          </a:lnTo>
                          <a:lnTo>
                            <a:pt x="174" y="89"/>
                          </a:lnTo>
                          <a:lnTo>
                            <a:pt x="174" y="88"/>
                          </a:lnTo>
                          <a:lnTo>
                            <a:pt x="174" y="85"/>
                          </a:lnTo>
                          <a:lnTo>
                            <a:pt x="172" y="83"/>
                          </a:lnTo>
                          <a:lnTo>
                            <a:pt x="171" y="81"/>
                          </a:lnTo>
                          <a:lnTo>
                            <a:pt x="170" y="79"/>
                          </a:lnTo>
                          <a:lnTo>
                            <a:pt x="171" y="76"/>
                          </a:lnTo>
                          <a:lnTo>
                            <a:pt x="172" y="74"/>
                          </a:lnTo>
                          <a:lnTo>
                            <a:pt x="174" y="72"/>
                          </a:lnTo>
                          <a:lnTo>
                            <a:pt x="175" y="70"/>
                          </a:lnTo>
                          <a:lnTo>
                            <a:pt x="177" y="68"/>
                          </a:lnTo>
                          <a:lnTo>
                            <a:pt x="179" y="66"/>
                          </a:lnTo>
                          <a:lnTo>
                            <a:pt x="179" y="63"/>
                          </a:lnTo>
                          <a:lnTo>
                            <a:pt x="177" y="60"/>
                          </a:lnTo>
                          <a:lnTo>
                            <a:pt x="175" y="58"/>
                          </a:lnTo>
                          <a:lnTo>
                            <a:pt x="174" y="56"/>
                          </a:lnTo>
                          <a:lnTo>
                            <a:pt x="172" y="54"/>
                          </a:lnTo>
                          <a:lnTo>
                            <a:pt x="171" y="52"/>
                          </a:lnTo>
                          <a:lnTo>
                            <a:pt x="172" y="50"/>
                          </a:lnTo>
                          <a:lnTo>
                            <a:pt x="174" y="47"/>
                          </a:lnTo>
                          <a:lnTo>
                            <a:pt x="177" y="45"/>
                          </a:lnTo>
                          <a:lnTo>
                            <a:pt x="177" y="42"/>
                          </a:lnTo>
                          <a:lnTo>
                            <a:pt x="177" y="39"/>
                          </a:lnTo>
                          <a:lnTo>
                            <a:pt x="176" y="36"/>
                          </a:lnTo>
                          <a:lnTo>
                            <a:pt x="174" y="34"/>
                          </a:lnTo>
                          <a:lnTo>
                            <a:pt x="173" y="32"/>
                          </a:lnTo>
                          <a:lnTo>
                            <a:pt x="172" y="30"/>
                          </a:lnTo>
                          <a:lnTo>
                            <a:pt x="172" y="27"/>
                          </a:lnTo>
                          <a:lnTo>
                            <a:pt x="174" y="24"/>
                          </a:lnTo>
                          <a:lnTo>
                            <a:pt x="175" y="23"/>
                          </a:lnTo>
                          <a:lnTo>
                            <a:pt x="177" y="21"/>
                          </a:lnTo>
                          <a:lnTo>
                            <a:pt x="179" y="18"/>
                          </a:lnTo>
                          <a:lnTo>
                            <a:pt x="179" y="16"/>
                          </a:lnTo>
                          <a:lnTo>
                            <a:pt x="178" y="14"/>
                          </a:lnTo>
                          <a:lnTo>
                            <a:pt x="176" y="12"/>
                          </a:lnTo>
                          <a:lnTo>
                            <a:pt x="174" y="9"/>
                          </a:lnTo>
                          <a:lnTo>
                            <a:pt x="173" y="6"/>
                          </a:lnTo>
                          <a:lnTo>
                            <a:pt x="173" y="0"/>
                          </a:lnTo>
                          <a:lnTo>
                            <a:pt x="155" y="10"/>
                          </a:lnTo>
                          <a:lnTo>
                            <a:pt x="143" y="14"/>
                          </a:lnTo>
                          <a:lnTo>
                            <a:pt x="131" y="17"/>
                          </a:lnTo>
                          <a:lnTo>
                            <a:pt x="116" y="21"/>
                          </a:lnTo>
                          <a:lnTo>
                            <a:pt x="102" y="23"/>
                          </a:lnTo>
                          <a:lnTo>
                            <a:pt x="89" y="25"/>
                          </a:lnTo>
                          <a:lnTo>
                            <a:pt x="71" y="27"/>
                          </a:lnTo>
                        </a:path>
                      </a:pathLst>
                    </a:custGeom>
                    <a:solidFill>
                      <a:srgbClr val="FFA04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753" name="Group 309"/>
                    <p:cNvGrpSpPr>
                      <a:grpSpLocks/>
                    </p:cNvGrpSpPr>
                    <p:nvPr/>
                  </p:nvGrpSpPr>
                  <p:grpSpPr bwMode="auto">
                    <a:xfrm>
                      <a:off x="7029" y="1834"/>
                      <a:ext cx="104" cy="163"/>
                      <a:chOff x="3248" y="1816"/>
                      <a:chExt cx="54" cy="90"/>
                    </a:xfrm>
                  </p:grpSpPr>
                  <p:sp>
                    <p:nvSpPr>
                      <p:cNvPr id="30754" name="Freeform 310"/>
                      <p:cNvSpPr>
                        <a:spLocks/>
                      </p:cNvSpPr>
                      <p:nvPr/>
                    </p:nvSpPr>
                    <p:spPr bwMode="auto">
                      <a:xfrm>
                        <a:off x="3258" y="1840"/>
                        <a:ext cx="42" cy="17"/>
                      </a:xfrm>
                      <a:custGeom>
                        <a:avLst/>
                        <a:gdLst>
                          <a:gd name="T0" fmla="*/ 41 w 42"/>
                          <a:gd name="T1" fmla="*/ 2 h 17"/>
                          <a:gd name="T2" fmla="*/ 37 w 42"/>
                          <a:gd name="T3" fmla="*/ 0 h 17"/>
                          <a:gd name="T4" fmla="*/ 24 w 42"/>
                          <a:gd name="T5" fmla="*/ 5 h 17"/>
                          <a:gd name="T6" fmla="*/ 12 w 42"/>
                          <a:gd name="T7" fmla="*/ 10 h 17"/>
                          <a:gd name="T8" fmla="*/ 0 w 42"/>
                          <a:gd name="T9" fmla="*/ 13 h 17"/>
                          <a:gd name="T10" fmla="*/ 2 w 42"/>
                          <a:gd name="T11" fmla="*/ 16 h 17"/>
                          <a:gd name="T12" fmla="*/ 10 w 42"/>
                          <a:gd name="T13" fmla="*/ 16 h 17"/>
                          <a:gd name="T14" fmla="*/ 21 w 42"/>
                          <a:gd name="T15" fmla="*/ 14 h 17"/>
                          <a:gd name="T16" fmla="*/ 32 w 42"/>
                          <a:gd name="T17" fmla="*/ 8 h 17"/>
                          <a:gd name="T18" fmla="*/ 41 w 4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7">
                            <a:moveTo>
                              <a:pt x="41" y="2"/>
                            </a:moveTo>
                            <a:lnTo>
                              <a:pt x="37" y="0"/>
                            </a:lnTo>
                            <a:lnTo>
                              <a:pt x="24" y="5"/>
                            </a:lnTo>
                            <a:lnTo>
                              <a:pt x="12" y="10"/>
                            </a:lnTo>
                            <a:lnTo>
                              <a:pt x="0" y="13"/>
                            </a:lnTo>
                            <a:lnTo>
                              <a:pt x="2" y="16"/>
                            </a:lnTo>
                            <a:lnTo>
                              <a:pt x="10" y="16"/>
                            </a:lnTo>
                            <a:lnTo>
                              <a:pt x="21" y="14"/>
                            </a:lnTo>
                            <a:lnTo>
                              <a:pt x="32" y="8"/>
                            </a:lnTo>
                            <a:lnTo>
                              <a:pt x="41"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5" name="Freeform 311"/>
                      <p:cNvSpPr>
                        <a:spLocks/>
                      </p:cNvSpPr>
                      <p:nvPr/>
                    </p:nvSpPr>
                    <p:spPr bwMode="auto">
                      <a:xfrm>
                        <a:off x="3266" y="1863"/>
                        <a:ext cx="36" cy="17"/>
                      </a:xfrm>
                      <a:custGeom>
                        <a:avLst/>
                        <a:gdLst>
                          <a:gd name="T0" fmla="*/ 35 w 36"/>
                          <a:gd name="T1" fmla="*/ 2 h 17"/>
                          <a:gd name="T2" fmla="*/ 33 w 36"/>
                          <a:gd name="T3" fmla="*/ 0 h 17"/>
                          <a:gd name="T4" fmla="*/ 21 w 36"/>
                          <a:gd name="T5" fmla="*/ 6 h 17"/>
                          <a:gd name="T6" fmla="*/ 11 w 36"/>
                          <a:gd name="T7" fmla="*/ 10 h 17"/>
                          <a:gd name="T8" fmla="*/ 0 w 36"/>
                          <a:gd name="T9" fmla="*/ 13 h 17"/>
                          <a:gd name="T10" fmla="*/ 2 w 36"/>
                          <a:gd name="T11" fmla="*/ 16 h 17"/>
                          <a:gd name="T12" fmla="*/ 10 w 36"/>
                          <a:gd name="T13" fmla="*/ 16 h 17"/>
                          <a:gd name="T14" fmla="*/ 18 w 36"/>
                          <a:gd name="T15" fmla="*/ 14 h 17"/>
                          <a:gd name="T16" fmla="*/ 26 w 36"/>
                          <a:gd name="T17" fmla="*/ 9 h 17"/>
                          <a:gd name="T18" fmla="*/ 35 w 36"/>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17">
                            <a:moveTo>
                              <a:pt x="35" y="2"/>
                            </a:moveTo>
                            <a:lnTo>
                              <a:pt x="33" y="0"/>
                            </a:lnTo>
                            <a:lnTo>
                              <a:pt x="21" y="6"/>
                            </a:lnTo>
                            <a:lnTo>
                              <a:pt x="11" y="10"/>
                            </a:lnTo>
                            <a:lnTo>
                              <a:pt x="0" y="13"/>
                            </a:lnTo>
                            <a:lnTo>
                              <a:pt x="2" y="16"/>
                            </a:lnTo>
                            <a:lnTo>
                              <a:pt x="10" y="16"/>
                            </a:lnTo>
                            <a:lnTo>
                              <a:pt x="18" y="14"/>
                            </a:lnTo>
                            <a:lnTo>
                              <a:pt x="26" y="9"/>
                            </a:lnTo>
                            <a:lnTo>
                              <a:pt x="35"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6" name="Freeform 312"/>
                      <p:cNvSpPr>
                        <a:spLocks/>
                      </p:cNvSpPr>
                      <p:nvPr/>
                    </p:nvSpPr>
                    <p:spPr bwMode="auto">
                      <a:xfrm>
                        <a:off x="3263" y="1889"/>
                        <a:ext cx="38" cy="17"/>
                      </a:xfrm>
                      <a:custGeom>
                        <a:avLst/>
                        <a:gdLst>
                          <a:gd name="T0" fmla="*/ 37 w 38"/>
                          <a:gd name="T1" fmla="*/ 2 h 17"/>
                          <a:gd name="T2" fmla="*/ 34 w 38"/>
                          <a:gd name="T3" fmla="*/ 0 h 17"/>
                          <a:gd name="T4" fmla="*/ 23 w 38"/>
                          <a:gd name="T5" fmla="*/ 6 h 17"/>
                          <a:gd name="T6" fmla="*/ 12 w 38"/>
                          <a:gd name="T7" fmla="*/ 10 h 17"/>
                          <a:gd name="T8" fmla="*/ 0 w 38"/>
                          <a:gd name="T9" fmla="*/ 13 h 17"/>
                          <a:gd name="T10" fmla="*/ 2 w 38"/>
                          <a:gd name="T11" fmla="*/ 16 h 17"/>
                          <a:gd name="T12" fmla="*/ 10 w 38"/>
                          <a:gd name="T13" fmla="*/ 15 h 17"/>
                          <a:gd name="T14" fmla="*/ 20 w 38"/>
                          <a:gd name="T15" fmla="*/ 13 h 17"/>
                          <a:gd name="T16" fmla="*/ 30 w 38"/>
                          <a:gd name="T17" fmla="*/ 8 h 17"/>
                          <a:gd name="T18" fmla="*/ 37 w 38"/>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17">
                            <a:moveTo>
                              <a:pt x="37" y="2"/>
                            </a:moveTo>
                            <a:lnTo>
                              <a:pt x="34" y="0"/>
                            </a:lnTo>
                            <a:lnTo>
                              <a:pt x="23" y="6"/>
                            </a:lnTo>
                            <a:lnTo>
                              <a:pt x="12" y="10"/>
                            </a:lnTo>
                            <a:lnTo>
                              <a:pt x="0" y="13"/>
                            </a:lnTo>
                            <a:lnTo>
                              <a:pt x="2" y="16"/>
                            </a:lnTo>
                            <a:lnTo>
                              <a:pt x="10" y="15"/>
                            </a:lnTo>
                            <a:lnTo>
                              <a:pt x="20" y="13"/>
                            </a:lnTo>
                            <a:lnTo>
                              <a:pt x="30" y="8"/>
                            </a:lnTo>
                            <a:lnTo>
                              <a:pt x="37"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7" name="Freeform 313"/>
                      <p:cNvSpPr>
                        <a:spLocks/>
                      </p:cNvSpPr>
                      <p:nvPr/>
                    </p:nvSpPr>
                    <p:spPr bwMode="auto">
                      <a:xfrm>
                        <a:off x="3248" y="1816"/>
                        <a:ext cx="43" cy="17"/>
                      </a:xfrm>
                      <a:custGeom>
                        <a:avLst/>
                        <a:gdLst>
                          <a:gd name="T0" fmla="*/ 42 w 43"/>
                          <a:gd name="T1" fmla="*/ 2 h 17"/>
                          <a:gd name="T2" fmla="*/ 37 w 43"/>
                          <a:gd name="T3" fmla="*/ 0 h 17"/>
                          <a:gd name="T4" fmla="*/ 23 w 43"/>
                          <a:gd name="T5" fmla="*/ 5 h 17"/>
                          <a:gd name="T6" fmla="*/ 12 w 43"/>
                          <a:gd name="T7" fmla="*/ 9 h 17"/>
                          <a:gd name="T8" fmla="*/ 0 w 43"/>
                          <a:gd name="T9" fmla="*/ 12 h 17"/>
                          <a:gd name="T10" fmla="*/ 2 w 43"/>
                          <a:gd name="T11" fmla="*/ 16 h 17"/>
                          <a:gd name="T12" fmla="*/ 10 w 43"/>
                          <a:gd name="T13" fmla="*/ 15 h 17"/>
                          <a:gd name="T14" fmla="*/ 20 w 43"/>
                          <a:gd name="T15" fmla="*/ 13 h 17"/>
                          <a:gd name="T16" fmla="*/ 31 w 43"/>
                          <a:gd name="T17" fmla="*/ 9 h 17"/>
                          <a:gd name="T18" fmla="*/ 42 w 43"/>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7">
                            <a:moveTo>
                              <a:pt x="42" y="2"/>
                            </a:moveTo>
                            <a:lnTo>
                              <a:pt x="37" y="0"/>
                            </a:lnTo>
                            <a:lnTo>
                              <a:pt x="23" y="5"/>
                            </a:lnTo>
                            <a:lnTo>
                              <a:pt x="12" y="9"/>
                            </a:lnTo>
                            <a:lnTo>
                              <a:pt x="0" y="12"/>
                            </a:lnTo>
                            <a:lnTo>
                              <a:pt x="2" y="16"/>
                            </a:lnTo>
                            <a:lnTo>
                              <a:pt x="10" y="15"/>
                            </a:lnTo>
                            <a:lnTo>
                              <a:pt x="20" y="13"/>
                            </a:lnTo>
                            <a:lnTo>
                              <a:pt x="31" y="9"/>
                            </a:lnTo>
                            <a:lnTo>
                              <a:pt x="42" y="2"/>
                            </a:lnTo>
                          </a:path>
                        </a:pathLst>
                      </a:custGeom>
                      <a:solidFill>
                        <a:srgbClr val="FF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0743" name="Freeform 314"/>
                  <p:cNvSpPr>
                    <a:spLocks/>
                  </p:cNvSpPr>
                  <p:nvPr/>
                </p:nvSpPr>
                <p:spPr bwMode="auto">
                  <a:xfrm>
                    <a:off x="6480" y="720"/>
                    <a:ext cx="958" cy="1079"/>
                  </a:xfrm>
                  <a:custGeom>
                    <a:avLst/>
                    <a:gdLst>
                      <a:gd name="T0" fmla="*/ 18782 w 494"/>
                      <a:gd name="T1" fmla="*/ 20546 h 594"/>
                      <a:gd name="T2" fmla="*/ 18984 w 494"/>
                      <a:gd name="T3" fmla="*/ 20372 h 594"/>
                      <a:gd name="T4" fmla="*/ 19094 w 494"/>
                      <a:gd name="T5" fmla="*/ 20230 h 594"/>
                      <a:gd name="T6" fmla="*/ 19247 w 494"/>
                      <a:gd name="T7" fmla="*/ 19762 h 594"/>
                      <a:gd name="T8" fmla="*/ 20267 w 494"/>
                      <a:gd name="T9" fmla="*/ 16319 h 594"/>
                      <a:gd name="T10" fmla="*/ 21004 w 494"/>
                      <a:gd name="T11" fmla="*/ 15093 h 594"/>
                      <a:gd name="T12" fmla="*/ 21697 w 494"/>
                      <a:gd name="T13" fmla="*/ 14218 h 594"/>
                      <a:gd name="T14" fmla="*/ 23039 w 494"/>
                      <a:gd name="T15" fmla="*/ 12935 h 594"/>
                      <a:gd name="T16" fmla="*/ 24351 w 494"/>
                      <a:gd name="T17" fmla="*/ 11651 h 594"/>
                      <a:gd name="T18" fmla="*/ 25313 w 494"/>
                      <a:gd name="T19" fmla="*/ 10467 h 594"/>
                      <a:gd name="T20" fmla="*/ 25897 w 494"/>
                      <a:gd name="T21" fmla="*/ 9279 h 594"/>
                      <a:gd name="T22" fmla="*/ 26221 w 494"/>
                      <a:gd name="T23" fmla="*/ 7751 h 594"/>
                      <a:gd name="T24" fmla="*/ 25994 w 494"/>
                      <a:gd name="T25" fmla="*/ 6389 h 594"/>
                      <a:gd name="T26" fmla="*/ 25430 w 494"/>
                      <a:gd name="T27" fmla="*/ 5064 h 594"/>
                      <a:gd name="T28" fmla="*/ 24528 w 494"/>
                      <a:gd name="T29" fmla="*/ 3831 h 594"/>
                      <a:gd name="T30" fmla="*/ 22930 w 494"/>
                      <a:gd name="T31" fmla="*/ 2590 h 594"/>
                      <a:gd name="T32" fmla="*/ 21229 w 494"/>
                      <a:gd name="T33" fmla="*/ 1680 h 594"/>
                      <a:gd name="T34" fmla="*/ 19094 w 494"/>
                      <a:gd name="T35" fmla="*/ 868 h 594"/>
                      <a:gd name="T36" fmla="*/ 16532 w 494"/>
                      <a:gd name="T37" fmla="*/ 263 h 594"/>
                      <a:gd name="T38" fmla="*/ 14457 w 494"/>
                      <a:gd name="T39" fmla="*/ 0 h 594"/>
                      <a:gd name="T40" fmla="*/ 12120 w 494"/>
                      <a:gd name="T41" fmla="*/ 0 h 594"/>
                      <a:gd name="T42" fmla="*/ 10102 w 494"/>
                      <a:gd name="T43" fmla="*/ 174 h 594"/>
                      <a:gd name="T44" fmla="*/ 8145 w 494"/>
                      <a:gd name="T45" fmla="*/ 534 h 594"/>
                      <a:gd name="T46" fmla="*/ 6446 w 494"/>
                      <a:gd name="T47" fmla="*/ 1043 h 594"/>
                      <a:gd name="T48" fmla="*/ 4697 w 494"/>
                      <a:gd name="T49" fmla="*/ 1762 h 594"/>
                      <a:gd name="T50" fmla="*/ 3128 w 494"/>
                      <a:gd name="T51" fmla="*/ 2636 h 594"/>
                      <a:gd name="T52" fmla="*/ 1809 w 494"/>
                      <a:gd name="T53" fmla="*/ 3604 h 594"/>
                      <a:gd name="T54" fmla="*/ 636 w 494"/>
                      <a:gd name="T55" fmla="*/ 4986 h 594"/>
                      <a:gd name="T56" fmla="*/ 60 w 494"/>
                      <a:gd name="T57" fmla="*/ 6425 h 594"/>
                      <a:gd name="T58" fmla="*/ 0 w 494"/>
                      <a:gd name="T59" fmla="*/ 7695 h 594"/>
                      <a:gd name="T60" fmla="*/ 169 w 494"/>
                      <a:gd name="T61" fmla="*/ 9057 h 594"/>
                      <a:gd name="T62" fmla="*/ 737 w 494"/>
                      <a:gd name="T63" fmla="*/ 10418 h 594"/>
                      <a:gd name="T64" fmla="*/ 1809 w 494"/>
                      <a:gd name="T65" fmla="*/ 11707 h 594"/>
                      <a:gd name="T66" fmla="*/ 3068 w 494"/>
                      <a:gd name="T67" fmla="*/ 12977 h 594"/>
                      <a:gd name="T68" fmla="*/ 4792 w 494"/>
                      <a:gd name="T69" fmla="*/ 14697 h 594"/>
                      <a:gd name="T70" fmla="*/ 5542 w 494"/>
                      <a:gd name="T71" fmla="*/ 15667 h 594"/>
                      <a:gd name="T72" fmla="*/ 6066 w 494"/>
                      <a:gd name="T73" fmla="*/ 16766 h 594"/>
                      <a:gd name="T74" fmla="*/ 6446 w 494"/>
                      <a:gd name="T75" fmla="*/ 18359 h 594"/>
                      <a:gd name="T76" fmla="*/ 6803 w 494"/>
                      <a:gd name="T77" fmla="*/ 19718 h 594"/>
                      <a:gd name="T78" fmla="*/ 7018 w 494"/>
                      <a:gd name="T79" fmla="*/ 20270 h 594"/>
                      <a:gd name="T80" fmla="*/ 7127 w 494"/>
                      <a:gd name="T81" fmla="*/ 20372 h 594"/>
                      <a:gd name="T82" fmla="*/ 7439 w 494"/>
                      <a:gd name="T83" fmla="*/ 20590 h 594"/>
                      <a:gd name="T84" fmla="*/ 8205 w 494"/>
                      <a:gd name="T85" fmla="*/ 20853 h 594"/>
                      <a:gd name="T86" fmla="*/ 9109 w 494"/>
                      <a:gd name="T87" fmla="*/ 21026 h 594"/>
                      <a:gd name="T88" fmla="*/ 10102 w 494"/>
                      <a:gd name="T89" fmla="*/ 21164 h 594"/>
                      <a:gd name="T90" fmla="*/ 11102 w 494"/>
                      <a:gd name="T91" fmla="*/ 21244 h 594"/>
                      <a:gd name="T92" fmla="*/ 12120 w 494"/>
                      <a:gd name="T93" fmla="*/ 21266 h 594"/>
                      <a:gd name="T94" fmla="*/ 13028 w 494"/>
                      <a:gd name="T95" fmla="*/ 21297 h 594"/>
                      <a:gd name="T96" fmla="*/ 14099 w 494"/>
                      <a:gd name="T97" fmla="*/ 21266 h 594"/>
                      <a:gd name="T98" fmla="*/ 15119 w 494"/>
                      <a:gd name="T99" fmla="*/ 21244 h 594"/>
                      <a:gd name="T100" fmla="*/ 16067 w 494"/>
                      <a:gd name="T101" fmla="*/ 21120 h 594"/>
                      <a:gd name="T102" fmla="*/ 16973 w 494"/>
                      <a:gd name="T103" fmla="*/ 21026 h 594"/>
                      <a:gd name="T104" fmla="*/ 17834 w 494"/>
                      <a:gd name="T105" fmla="*/ 20853 h 5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4" h="594">
                        <a:moveTo>
                          <a:pt x="345" y="577"/>
                        </a:moveTo>
                        <a:lnTo>
                          <a:pt x="349" y="574"/>
                        </a:lnTo>
                        <a:lnTo>
                          <a:pt x="353" y="572"/>
                        </a:lnTo>
                        <a:lnTo>
                          <a:pt x="354" y="570"/>
                        </a:lnTo>
                        <a:lnTo>
                          <a:pt x="356" y="568"/>
                        </a:lnTo>
                        <a:lnTo>
                          <a:pt x="357" y="567"/>
                        </a:lnTo>
                        <a:lnTo>
                          <a:pt x="358" y="566"/>
                        </a:lnTo>
                        <a:lnTo>
                          <a:pt x="358" y="565"/>
                        </a:lnTo>
                        <a:lnTo>
                          <a:pt x="359" y="563"/>
                        </a:lnTo>
                        <a:lnTo>
                          <a:pt x="360" y="561"/>
                        </a:lnTo>
                        <a:lnTo>
                          <a:pt x="360" y="559"/>
                        </a:lnTo>
                        <a:lnTo>
                          <a:pt x="362" y="550"/>
                        </a:lnTo>
                        <a:lnTo>
                          <a:pt x="376" y="473"/>
                        </a:lnTo>
                        <a:lnTo>
                          <a:pt x="379" y="462"/>
                        </a:lnTo>
                        <a:lnTo>
                          <a:pt x="381" y="454"/>
                        </a:lnTo>
                        <a:lnTo>
                          <a:pt x="385" y="443"/>
                        </a:lnTo>
                        <a:lnTo>
                          <a:pt x="390" y="431"/>
                        </a:lnTo>
                        <a:lnTo>
                          <a:pt x="395" y="420"/>
                        </a:lnTo>
                        <a:lnTo>
                          <a:pt x="400" y="411"/>
                        </a:lnTo>
                        <a:lnTo>
                          <a:pt x="404" y="403"/>
                        </a:lnTo>
                        <a:lnTo>
                          <a:pt x="408" y="396"/>
                        </a:lnTo>
                        <a:lnTo>
                          <a:pt x="416" y="383"/>
                        </a:lnTo>
                        <a:lnTo>
                          <a:pt x="424" y="371"/>
                        </a:lnTo>
                        <a:lnTo>
                          <a:pt x="433" y="360"/>
                        </a:lnTo>
                        <a:lnTo>
                          <a:pt x="439" y="351"/>
                        </a:lnTo>
                        <a:lnTo>
                          <a:pt x="451" y="335"/>
                        </a:lnTo>
                        <a:lnTo>
                          <a:pt x="458" y="324"/>
                        </a:lnTo>
                        <a:lnTo>
                          <a:pt x="465" y="314"/>
                        </a:lnTo>
                        <a:lnTo>
                          <a:pt x="470" y="304"/>
                        </a:lnTo>
                        <a:lnTo>
                          <a:pt x="476" y="291"/>
                        </a:lnTo>
                        <a:lnTo>
                          <a:pt x="480" y="280"/>
                        </a:lnTo>
                        <a:lnTo>
                          <a:pt x="484" y="268"/>
                        </a:lnTo>
                        <a:lnTo>
                          <a:pt x="487" y="258"/>
                        </a:lnTo>
                        <a:lnTo>
                          <a:pt x="490" y="247"/>
                        </a:lnTo>
                        <a:lnTo>
                          <a:pt x="492" y="232"/>
                        </a:lnTo>
                        <a:lnTo>
                          <a:pt x="493" y="216"/>
                        </a:lnTo>
                        <a:lnTo>
                          <a:pt x="493" y="201"/>
                        </a:lnTo>
                        <a:lnTo>
                          <a:pt x="491" y="189"/>
                        </a:lnTo>
                        <a:lnTo>
                          <a:pt x="489" y="178"/>
                        </a:lnTo>
                        <a:lnTo>
                          <a:pt x="487" y="167"/>
                        </a:lnTo>
                        <a:lnTo>
                          <a:pt x="483" y="154"/>
                        </a:lnTo>
                        <a:lnTo>
                          <a:pt x="478" y="141"/>
                        </a:lnTo>
                        <a:lnTo>
                          <a:pt x="473" y="129"/>
                        </a:lnTo>
                        <a:lnTo>
                          <a:pt x="468" y="117"/>
                        </a:lnTo>
                        <a:lnTo>
                          <a:pt x="461" y="107"/>
                        </a:lnTo>
                        <a:lnTo>
                          <a:pt x="451" y="94"/>
                        </a:lnTo>
                        <a:lnTo>
                          <a:pt x="441" y="82"/>
                        </a:lnTo>
                        <a:lnTo>
                          <a:pt x="431" y="72"/>
                        </a:lnTo>
                        <a:lnTo>
                          <a:pt x="421" y="63"/>
                        </a:lnTo>
                        <a:lnTo>
                          <a:pt x="411" y="55"/>
                        </a:lnTo>
                        <a:lnTo>
                          <a:pt x="399" y="47"/>
                        </a:lnTo>
                        <a:lnTo>
                          <a:pt x="388" y="39"/>
                        </a:lnTo>
                        <a:lnTo>
                          <a:pt x="374" y="32"/>
                        </a:lnTo>
                        <a:lnTo>
                          <a:pt x="359" y="24"/>
                        </a:lnTo>
                        <a:lnTo>
                          <a:pt x="344" y="17"/>
                        </a:lnTo>
                        <a:lnTo>
                          <a:pt x="327" y="12"/>
                        </a:lnTo>
                        <a:lnTo>
                          <a:pt x="311" y="7"/>
                        </a:lnTo>
                        <a:lnTo>
                          <a:pt x="299" y="5"/>
                        </a:lnTo>
                        <a:lnTo>
                          <a:pt x="285" y="2"/>
                        </a:lnTo>
                        <a:lnTo>
                          <a:pt x="272" y="0"/>
                        </a:lnTo>
                        <a:lnTo>
                          <a:pt x="257" y="0"/>
                        </a:lnTo>
                        <a:lnTo>
                          <a:pt x="243" y="0"/>
                        </a:lnTo>
                        <a:lnTo>
                          <a:pt x="228" y="0"/>
                        </a:lnTo>
                        <a:lnTo>
                          <a:pt x="215" y="0"/>
                        </a:lnTo>
                        <a:lnTo>
                          <a:pt x="201" y="3"/>
                        </a:lnTo>
                        <a:lnTo>
                          <a:pt x="190" y="5"/>
                        </a:lnTo>
                        <a:lnTo>
                          <a:pt x="177" y="8"/>
                        </a:lnTo>
                        <a:lnTo>
                          <a:pt x="164" y="11"/>
                        </a:lnTo>
                        <a:lnTo>
                          <a:pt x="153" y="15"/>
                        </a:lnTo>
                        <a:lnTo>
                          <a:pt x="142" y="19"/>
                        </a:lnTo>
                        <a:lnTo>
                          <a:pt x="132" y="24"/>
                        </a:lnTo>
                        <a:lnTo>
                          <a:pt x="121" y="29"/>
                        </a:lnTo>
                        <a:lnTo>
                          <a:pt x="111" y="35"/>
                        </a:lnTo>
                        <a:lnTo>
                          <a:pt x="99" y="42"/>
                        </a:lnTo>
                        <a:lnTo>
                          <a:pt x="88" y="49"/>
                        </a:lnTo>
                        <a:lnTo>
                          <a:pt x="79" y="56"/>
                        </a:lnTo>
                        <a:lnTo>
                          <a:pt x="69" y="64"/>
                        </a:lnTo>
                        <a:lnTo>
                          <a:pt x="59" y="73"/>
                        </a:lnTo>
                        <a:lnTo>
                          <a:pt x="50" y="81"/>
                        </a:lnTo>
                        <a:lnTo>
                          <a:pt x="42" y="89"/>
                        </a:lnTo>
                        <a:lnTo>
                          <a:pt x="34" y="100"/>
                        </a:lnTo>
                        <a:lnTo>
                          <a:pt x="25" y="112"/>
                        </a:lnTo>
                        <a:lnTo>
                          <a:pt x="17" y="126"/>
                        </a:lnTo>
                        <a:lnTo>
                          <a:pt x="12" y="139"/>
                        </a:lnTo>
                        <a:lnTo>
                          <a:pt x="8" y="153"/>
                        </a:lnTo>
                        <a:lnTo>
                          <a:pt x="3" y="166"/>
                        </a:lnTo>
                        <a:lnTo>
                          <a:pt x="1" y="179"/>
                        </a:lnTo>
                        <a:lnTo>
                          <a:pt x="0" y="191"/>
                        </a:lnTo>
                        <a:lnTo>
                          <a:pt x="0" y="203"/>
                        </a:lnTo>
                        <a:lnTo>
                          <a:pt x="0" y="214"/>
                        </a:lnTo>
                        <a:lnTo>
                          <a:pt x="0" y="227"/>
                        </a:lnTo>
                        <a:lnTo>
                          <a:pt x="0" y="238"/>
                        </a:lnTo>
                        <a:lnTo>
                          <a:pt x="3" y="252"/>
                        </a:lnTo>
                        <a:lnTo>
                          <a:pt x="5" y="264"/>
                        </a:lnTo>
                        <a:lnTo>
                          <a:pt x="9" y="277"/>
                        </a:lnTo>
                        <a:lnTo>
                          <a:pt x="14" y="290"/>
                        </a:lnTo>
                        <a:lnTo>
                          <a:pt x="20" y="303"/>
                        </a:lnTo>
                        <a:lnTo>
                          <a:pt x="27" y="314"/>
                        </a:lnTo>
                        <a:lnTo>
                          <a:pt x="34" y="326"/>
                        </a:lnTo>
                        <a:lnTo>
                          <a:pt x="43" y="338"/>
                        </a:lnTo>
                        <a:lnTo>
                          <a:pt x="50" y="349"/>
                        </a:lnTo>
                        <a:lnTo>
                          <a:pt x="58" y="361"/>
                        </a:lnTo>
                        <a:lnTo>
                          <a:pt x="66" y="373"/>
                        </a:lnTo>
                        <a:lnTo>
                          <a:pt x="78" y="390"/>
                        </a:lnTo>
                        <a:lnTo>
                          <a:pt x="90" y="409"/>
                        </a:lnTo>
                        <a:lnTo>
                          <a:pt x="96" y="418"/>
                        </a:lnTo>
                        <a:lnTo>
                          <a:pt x="100" y="426"/>
                        </a:lnTo>
                        <a:lnTo>
                          <a:pt x="104" y="436"/>
                        </a:lnTo>
                        <a:lnTo>
                          <a:pt x="108" y="446"/>
                        </a:lnTo>
                        <a:lnTo>
                          <a:pt x="111" y="456"/>
                        </a:lnTo>
                        <a:lnTo>
                          <a:pt x="114" y="467"/>
                        </a:lnTo>
                        <a:lnTo>
                          <a:pt x="116" y="482"/>
                        </a:lnTo>
                        <a:lnTo>
                          <a:pt x="120" y="498"/>
                        </a:lnTo>
                        <a:lnTo>
                          <a:pt x="121" y="511"/>
                        </a:lnTo>
                        <a:lnTo>
                          <a:pt x="124" y="527"/>
                        </a:lnTo>
                        <a:lnTo>
                          <a:pt x="126" y="539"/>
                        </a:lnTo>
                        <a:lnTo>
                          <a:pt x="128" y="549"/>
                        </a:lnTo>
                        <a:lnTo>
                          <a:pt x="130" y="559"/>
                        </a:lnTo>
                        <a:lnTo>
                          <a:pt x="132" y="561"/>
                        </a:lnTo>
                        <a:lnTo>
                          <a:pt x="132" y="564"/>
                        </a:lnTo>
                        <a:lnTo>
                          <a:pt x="132" y="565"/>
                        </a:lnTo>
                        <a:lnTo>
                          <a:pt x="133" y="566"/>
                        </a:lnTo>
                        <a:lnTo>
                          <a:pt x="134" y="567"/>
                        </a:lnTo>
                        <a:lnTo>
                          <a:pt x="136" y="569"/>
                        </a:lnTo>
                        <a:lnTo>
                          <a:pt x="138" y="571"/>
                        </a:lnTo>
                        <a:lnTo>
                          <a:pt x="140" y="573"/>
                        </a:lnTo>
                        <a:lnTo>
                          <a:pt x="144" y="576"/>
                        </a:lnTo>
                        <a:lnTo>
                          <a:pt x="148" y="577"/>
                        </a:lnTo>
                        <a:lnTo>
                          <a:pt x="154" y="580"/>
                        </a:lnTo>
                        <a:lnTo>
                          <a:pt x="160" y="582"/>
                        </a:lnTo>
                        <a:lnTo>
                          <a:pt x="166" y="584"/>
                        </a:lnTo>
                        <a:lnTo>
                          <a:pt x="171" y="585"/>
                        </a:lnTo>
                        <a:lnTo>
                          <a:pt x="176" y="586"/>
                        </a:lnTo>
                        <a:lnTo>
                          <a:pt x="183" y="587"/>
                        </a:lnTo>
                        <a:lnTo>
                          <a:pt x="190" y="589"/>
                        </a:lnTo>
                        <a:lnTo>
                          <a:pt x="195" y="589"/>
                        </a:lnTo>
                        <a:lnTo>
                          <a:pt x="202" y="590"/>
                        </a:lnTo>
                        <a:lnTo>
                          <a:pt x="209" y="591"/>
                        </a:lnTo>
                        <a:lnTo>
                          <a:pt x="215" y="592"/>
                        </a:lnTo>
                        <a:lnTo>
                          <a:pt x="221" y="592"/>
                        </a:lnTo>
                        <a:lnTo>
                          <a:pt x="228" y="592"/>
                        </a:lnTo>
                        <a:lnTo>
                          <a:pt x="234" y="593"/>
                        </a:lnTo>
                        <a:lnTo>
                          <a:pt x="240" y="593"/>
                        </a:lnTo>
                        <a:lnTo>
                          <a:pt x="245" y="593"/>
                        </a:lnTo>
                        <a:lnTo>
                          <a:pt x="251" y="593"/>
                        </a:lnTo>
                        <a:lnTo>
                          <a:pt x="259" y="593"/>
                        </a:lnTo>
                        <a:lnTo>
                          <a:pt x="265" y="592"/>
                        </a:lnTo>
                        <a:lnTo>
                          <a:pt x="270" y="592"/>
                        </a:lnTo>
                        <a:lnTo>
                          <a:pt x="277" y="592"/>
                        </a:lnTo>
                        <a:lnTo>
                          <a:pt x="284" y="591"/>
                        </a:lnTo>
                        <a:lnTo>
                          <a:pt x="290" y="590"/>
                        </a:lnTo>
                        <a:lnTo>
                          <a:pt x="297" y="589"/>
                        </a:lnTo>
                        <a:lnTo>
                          <a:pt x="302" y="588"/>
                        </a:lnTo>
                        <a:lnTo>
                          <a:pt x="308" y="587"/>
                        </a:lnTo>
                        <a:lnTo>
                          <a:pt x="314" y="586"/>
                        </a:lnTo>
                        <a:lnTo>
                          <a:pt x="319" y="585"/>
                        </a:lnTo>
                        <a:lnTo>
                          <a:pt x="325" y="584"/>
                        </a:lnTo>
                        <a:lnTo>
                          <a:pt x="330" y="582"/>
                        </a:lnTo>
                        <a:lnTo>
                          <a:pt x="335" y="580"/>
                        </a:lnTo>
                        <a:lnTo>
                          <a:pt x="340" y="578"/>
                        </a:lnTo>
                        <a:lnTo>
                          <a:pt x="345" y="577"/>
                        </a:lnTo>
                      </a:path>
                    </a:pathLst>
                  </a:custGeom>
                  <a:gradFill rotWithShape="0">
                    <a:gsLst>
                      <a:gs pos="0">
                        <a:schemeClr val="bg1"/>
                      </a:gs>
                      <a:gs pos="100000">
                        <a:srgbClr val="FFFF00"/>
                      </a:gs>
                    </a:gsLst>
                    <a:path path="rect">
                      <a:fillToRect l="100000" b="100000"/>
                    </a:path>
                  </a:gradFill>
                  <a:ln w="12700" cap="rnd" cmpd="sng">
                    <a:solidFill>
                      <a:srgbClr val="FFFF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4" name="Freeform 315"/>
                  <p:cNvSpPr>
                    <a:spLocks/>
                  </p:cNvSpPr>
                  <p:nvPr/>
                </p:nvSpPr>
                <p:spPr bwMode="auto">
                  <a:xfrm>
                    <a:off x="7149" y="856"/>
                    <a:ext cx="163" cy="162"/>
                  </a:xfrm>
                  <a:custGeom>
                    <a:avLst/>
                    <a:gdLst>
                      <a:gd name="T0" fmla="*/ 0 w 84"/>
                      <a:gd name="T1" fmla="*/ 0 h 89"/>
                      <a:gd name="T2" fmla="*/ 1174 w 84"/>
                      <a:gd name="T3" fmla="*/ 319 h 89"/>
                      <a:gd name="T4" fmla="*/ 2259 w 84"/>
                      <a:gd name="T5" fmla="*/ 699 h 89"/>
                      <a:gd name="T6" fmla="*/ 3047 w 84"/>
                      <a:gd name="T7" fmla="*/ 1096 h 89"/>
                      <a:gd name="T8" fmla="*/ 3574 w 84"/>
                      <a:gd name="T9" fmla="*/ 1502 h 89"/>
                      <a:gd name="T10" fmla="*/ 3955 w 84"/>
                      <a:gd name="T11" fmla="*/ 1898 h 89"/>
                      <a:gd name="T12" fmla="*/ 4209 w 84"/>
                      <a:gd name="T13" fmla="*/ 2263 h 89"/>
                      <a:gd name="T14" fmla="*/ 4420 w 84"/>
                      <a:gd name="T15" fmla="*/ 2654 h 89"/>
                      <a:gd name="T16" fmla="*/ 2891 w 84"/>
                      <a:gd name="T17" fmla="*/ 3198 h 89"/>
                      <a:gd name="T18" fmla="*/ 2666 w 84"/>
                      <a:gd name="T19" fmla="*/ 2654 h 89"/>
                      <a:gd name="T20" fmla="*/ 2455 w 84"/>
                      <a:gd name="T21" fmla="*/ 2117 h 89"/>
                      <a:gd name="T22" fmla="*/ 2082 w 84"/>
                      <a:gd name="T23" fmla="*/ 1514 h 89"/>
                      <a:gd name="T24" fmla="*/ 1601 w 84"/>
                      <a:gd name="T25" fmla="*/ 1058 h 89"/>
                      <a:gd name="T26" fmla="*/ 964 w 84"/>
                      <a:gd name="T27" fmla="*/ 537 h 89"/>
                      <a:gd name="T28" fmla="*/ 0 w 84"/>
                      <a:gd name="T29" fmla="*/ 0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 h="89">
                        <a:moveTo>
                          <a:pt x="0" y="0"/>
                        </a:moveTo>
                        <a:lnTo>
                          <a:pt x="22" y="9"/>
                        </a:lnTo>
                        <a:lnTo>
                          <a:pt x="42" y="19"/>
                        </a:lnTo>
                        <a:lnTo>
                          <a:pt x="57" y="30"/>
                        </a:lnTo>
                        <a:lnTo>
                          <a:pt x="67" y="41"/>
                        </a:lnTo>
                        <a:lnTo>
                          <a:pt x="74" y="52"/>
                        </a:lnTo>
                        <a:lnTo>
                          <a:pt x="79" y="62"/>
                        </a:lnTo>
                        <a:lnTo>
                          <a:pt x="83" y="73"/>
                        </a:lnTo>
                        <a:lnTo>
                          <a:pt x="54" y="88"/>
                        </a:lnTo>
                        <a:lnTo>
                          <a:pt x="50" y="73"/>
                        </a:lnTo>
                        <a:lnTo>
                          <a:pt x="46" y="58"/>
                        </a:lnTo>
                        <a:lnTo>
                          <a:pt x="39" y="42"/>
                        </a:lnTo>
                        <a:lnTo>
                          <a:pt x="30" y="29"/>
                        </a:lnTo>
                        <a:lnTo>
                          <a:pt x="18" y="15"/>
                        </a:lnTo>
                        <a:lnTo>
                          <a:pt x="0" y="0"/>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165" name="Text Box 316"/>
            <p:cNvSpPr txBox="1">
              <a:spLocks noChangeArrowheads="1"/>
            </p:cNvSpPr>
            <p:nvPr/>
          </p:nvSpPr>
          <p:spPr bwMode="auto">
            <a:xfrm>
              <a:off x="432" y="2160"/>
              <a:ext cx="5751" cy="544"/>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0" tIns="46036" rIns="92070" bIns="46036">
              <a:spAutoFit/>
            </a:bodyPr>
            <a:lstStyle>
              <a:lvl1pPr defTabSz="639763">
                <a:spcBef>
                  <a:spcPct val="20000"/>
                </a:spcBef>
                <a:buClr>
                  <a:schemeClr val="folHlink"/>
                </a:buClr>
                <a:buSzPct val="60000"/>
                <a:buFont typeface="Wingdings" charset="2"/>
                <a:buChar char="n"/>
                <a:defRPr sz="3200">
                  <a:solidFill>
                    <a:schemeClr val="tx1"/>
                  </a:solidFill>
                  <a:latin typeface="Tahoma" charset="0"/>
                  <a:ea typeface="宋体" charset="-122"/>
                </a:defRPr>
              </a:lvl1pPr>
              <a:lvl2pPr marL="742950" indent="-285750" defTabSz="639763">
                <a:spcBef>
                  <a:spcPct val="20000"/>
                </a:spcBef>
                <a:buClr>
                  <a:schemeClr val="hlink"/>
                </a:buClr>
                <a:buSzPct val="55000"/>
                <a:buFont typeface="Wingdings" charset="2"/>
                <a:buChar char="n"/>
                <a:defRPr sz="2800">
                  <a:solidFill>
                    <a:schemeClr val="tx1"/>
                  </a:solidFill>
                  <a:latin typeface="Tahoma" charset="0"/>
                  <a:ea typeface="宋体" charset="-122"/>
                </a:defRPr>
              </a:lvl2pPr>
              <a:lvl3pPr marL="1143000" indent="-228600" defTabSz="639763">
                <a:spcBef>
                  <a:spcPct val="20000"/>
                </a:spcBef>
                <a:buClr>
                  <a:schemeClr val="folHlink"/>
                </a:buClr>
                <a:buSzPct val="50000"/>
                <a:buFont typeface="Wingdings" charset="2"/>
                <a:buChar char="n"/>
                <a:defRPr sz="2400">
                  <a:solidFill>
                    <a:schemeClr val="tx1"/>
                  </a:solidFill>
                  <a:latin typeface="Tahoma" charset="0"/>
                  <a:ea typeface="宋体" charset="-122"/>
                </a:defRPr>
              </a:lvl3pPr>
              <a:lvl4pPr marL="1600200" indent="-228600" defTabSz="639763">
                <a:spcBef>
                  <a:spcPct val="20000"/>
                </a:spcBef>
                <a:buClr>
                  <a:schemeClr val="accent2"/>
                </a:buClr>
                <a:buSzPct val="55000"/>
                <a:buFont typeface="Wingdings" charset="2"/>
                <a:buChar char="n"/>
                <a:defRPr sz="2000">
                  <a:solidFill>
                    <a:schemeClr val="tx1"/>
                  </a:solidFill>
                  <a:latin typeface="Tahoma" charset="0"/>
                  <a:ea typeface="宋体" charset="-122"/>
                </a:defRPr>
              </a:lvl4pPr>
              <a:lvl5pPr marL="2057400" indent="-228600" defTabSz="639763">
                <a:spcBef>
                  <a:spcPct val="20000"/>
                </a:spcBef>
                <a:buClr>
                  <a:schemeClr val="accent1"/>
                </a:buClr>
                <a:buSzPct val="50000"/>
                <a:buFont typeface="Wingdings" charset="2"/>
                <a:buChar char="n"/>
                <a:defRPr sz="2000">
                  <a:solidFill>
                    <a:schemeClr val="tx1"/>
                  </a:solidFill>
                  <a:latin typeface="Tahoma" charset="0"/>
                  <a:ea typeface="宋体" charset="-122"/>
                </a:defRPr>
              </a:lvl5pPr>
              <a:lvl6pPr marL="2514600" indent="-228600" defTabSz="639763"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6pPr>
              <a:lvl7pPr marL="2971800" indent="-228600" defTabSz="639763"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7pPr>
              <a:lvl8pPr marL="3429000" indent="-228600" defTabSz="639763"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8pPr>
              <a:lvl9pPr marL="3886200" indent="-228600" defTabSz="639763"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宋体" charset="-122"/>
                </a:defRPr>
              </a:lvl9pPr>
            </a:lstStyle>
            <a:p>
              <a:pPr eaLnBrk="1" hangingPunct="1">
                <a:spcBef>
                  <a:spcPct val="50000"/>
                </a:spcBef>
                <a:buClrTx/>
                <a:buSzTx/>
                <a:buFontTx/>
                <a:buNone/>
                <a:defRPr/>
              </a:pPr>
              <a:r>
                <a:rPr kumimoji="1" lang="en-US" altLang="zh-CN" sz="3400" dirty="0">
                  <a:latin typeface="宋体" charset="-122"/>
                  <a:ea typeface="隶书" charset="0"/>
                </a:rPr>
                <a:t> 1   0  1  </a:t>
              </a:r>
              <a:r>
                <a:rPr kumimoji="1" lang="en-US" altLang="zh-CN" sz="2200" dirty="0">
                  <a:latin typeface="宋体" charset="-122"/>
                  <a:ea typeface="隶书" charset="0"/>
                </a:rPr>
                <a:t> </a:t>
              </a:r>
              <a:r>
                <a:rPr kumimoji="1" lang="en-US" altLang="zh-CN" sz="3400" dirty="0">
                  <a:latin typeface="宋体" charset="-122"/>
                  <a:ea typeface="隶书" charset="0"/>
                </a:rPr>
                <a:t>0  </a:t>
              </a:r>
              <a:r>
                <a:rPr kumimoji="1" lang="en-US" altLang="zh-CN" sz="1400" dirty="0">
                  <a:latin typeface="宋体" charset="-122"/>
                  <a:ea typeface="隶书" charset="0"/>
                </a:rPr>
                <a:t> </a:t>
              </a:r>
              <a:r>
                <a:rPr kumimoji="1" lang="en-US" altLang="zh-CN" sz="3400" dirty="0">
                  <a:latin typeface="宋体" charset="-122"/>
                  <a:ea typeface="隶书" charset="0"/>
                </a:rPr>
                <a:t>0 </a:t>
              </a:r>
              <a:r>
                <a:rPr kumimoji="1" lang="en-US" altLang="zh-CN" sz="2000" dirty="0">
                  <a:latin typeface="宋体" charset="-122"/>
                  <a:ea typeface="隶书" charset="0"/>
                </a:rPr>
                <a:t> </a:t>
              </a:r>
              <a:r>
                <a:rPr kumimoji="1" lang="en-US" altLang="zh-CN" sz="3400" dirty="0">
                  <a:latin typeface="宋体" charset="-122"/>
                  <a:ea typeface="隶书" charset="0"/>
                </a:rPr>
                <a:t> 1   0   1</a:t>
              </a:r>
            </a:p>
          </p:txBody>
        </p:sp>
      </p:grpSp>
      <p:sp>
        <p:nvSpPr>
          <p:cNvPr id="320" name="TextBox 319"/>
          <p:cNvSpPr txBox="1"/>
          <p:nvPr/>
        </p:nvSpPr>
        <p:spPr>
          <a:xfrm>
            <a:off x="1002198" y="4829953"/>
            <a:ext cx="1250950" cy="522288"/>
          </a:xfrm>
          <a:prstGeom prst="rect">
            <a:avLst/>
          </a:prstGeom>
          <a:noFill/>
        </p:spPr>
        <p:txBody>
          <a:bodyPr wrap="none">
            <a:spAutoFit/>
          </a:bodyPr>
          <a:lstStyle/>
          <a:p>
            <a:pPr algn="ctr">
              <a:defRPr/>
            </a:pPr>
            <a:r>
              <a:rPr lang="zh-CN" altLang="en-US" sz="2800" dirty="0">
                <a:solidFill>
                  <a:srgbClr val="0000CC"/>
                </a:solidFill>
                <a:latin typeface="+mn-lt"/>
                <a:ea typeface="+mn-ea"/>
              </a:rPr>
              <a:t>位</a:t>
            </a:r>
            <a:r>
              <a:rPr lang="zh-CN" altLang="en-US" sz="2800" dirty="0">
                <a:solidFill>
                  <a:srgbClr val="0000CC"/>
                </a:solidFill>
                <a:latin typeface="Gill Sans" charset="0"/>
                <a:ea typeface="Gill Sans" charset="0"/>
                <a:cs typeface="Gill Sans" charset="0"/>
              </a:rPr>
              <a:t> </a:t>
            </a:r>
            <a:r>
              <a:rPr lang="en-US" altLang="zh-CN" sz="2800" dirty="0">
                <a:solidFill>
                  <a:srgbClr val="0000CC"/>
                </a:solidFill>
                <a:latin typeface="Gill Sans" charset="0"/>
                <a:ea typeface="Gill Sans" charset="0"/>
                <a:cs typeface="Gill Sans" charset="0"/>
              </a:rPr>
              <a:t>(bit)</a:t>
            </a:r>
          </a:p>
        </p:txBody>
      </p:sp>
      <p:sp>
        <p:nvSpPr>
          <p:cNvPr id="321" name="TextBox 320"/>
          <p:cNvSpPr txBox="1"/>
          <p:nvPr/>
        </p:nvSpPr>
        <p:spPr>
          <a:xfrm>
            <a:off x="4235936" y="4853766"/>
            <a:ext cx="1882775" cy="522287"/>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800">
                <a:solidFill>
                  <a:srgbClr val="0000CC"/>
                </a:solidFill>
                <a:latin typeface="Gill Sans MT" pitchFamily="34" charset="0"/>
                <a:ea typeface="华文中宋" pitchFamily="2" charset="-122"/>
              </a:rPr>
              <a:t>字节</a:t>
            </a:r>
            <a:r>
              <a:rPr lang="zh-CN" altLang="en-US" sz="2800">
                <a:solidFill>
                  <a:srgbClr val="0000CC"/>
                </a:solidFill>
                <a:latin typeface="Gill Sans"/>
                <a:ea typeface="Gill Sans"/>
                <a:cs typeface="Gill Sans"/>
              </a:rPr>
              <a:t> </a:t>
            </a:r>
            <a:r>
              <a:rPr lang="en-US" altLang="zh-CN" sz="2800">
                <a:solidFill>
                  <a:srgbClr val="0000CC"/>
                </a:solidFill>
                <a:latin typeface="Gill Sans"/>
                <a:ea typeface="Gill Sans"/>
                <a:cs typeface="Gill Sans"/>
              </a:rPr>
              <a:t>(Byte)</a:t>
            </a:r>
          </a:p>
        </p:txBody>
      </p:sp>
      <p:cxnSp>
        <p:nvCxnSpPr>
          <p:cNvPr id="323" name="Straight Arrow Connector 322"/>
          <p:cNvCxnSpPr>
            <a:cxnSpLocks noChangeShapeType="1"/>
          </p:cNvCxnSpPr>
          <p:nvPr/>
        </p:nvCxnSpPr>
        <p:spPr bwMode="auto">
          <a:xfrm flipH="1">
            <a:off x="1875323" y="4545791"/>
            <a:ext cx="377825" cy="282575"/>
          </a:xfrm>
          <a:prstGeom prst="straightConnector1">
            <a:avLst/>
          </a:prstGeom>
          <a:noFill/>
          <a:ln w="25400">
            <a:solidFill>
              <a:schemeClr val="accent1"/>
            </a:solidFill>
            <a:round/>
            <a:headEnd/>
            <a:tailEnd type="triangle" w="med" len="med"/>
          </a:ln>
          <a:effectLst>
            <a:outerShdw dist="25400" dir="5400000" rotWithShape="0">
              <a:srgbClr val="808080">
                <a:alpha val="43137"/>
              </a:srgbClr>
            </a:outerShdw>
          </a:effectLst>
          <a:extLst>
            <a:ext uri="{909E8E84-426E-40DD-AFC4-6F175D3DCCD1}">
              <a14:hiddenFill xmlns:a14="http://schemas.microsoft.com/office/drawing/2010/main">
                <a:noFill/>
              </a14:hiddenFill>
            </a:ext>
          </a:extLst>
        </p:spPr>
      </p:cxnSp>
      <p:sp>
        <p:nvSpPr>
          <p:cNvPr id="324" name="Right Brace 323"/>
          <p:cNvSpPr>
            <a:spLocks/>
          </p:cNvSpPr>
          <p:nvPr/>
        </p:nvSpPr>
        <p:spPr bwMode="auto">
          <a:xfrm rot="5400000">
            <a:off x="4789179" y="1673210"/>
            <a:ext cx="366713" cy="5911850"/>
          </a:xfrm>
          <a:prstGeom prst="rightBrace">
            <a:avLst>
              <a:gd name="adj1" fmla="val 74710"/>
              <a:gd name="adj2" fmla="val 50000"/>
            </a:avLst>
          </a:prstGeom>
          <a:noFill/>
          <a:ln w="25400">
            <a:solidFill>
              <a:schemeClr val="accent1"/>
            </a:solidFill>
            <a:round/>
            <a:headEnd/>
            <a:tailEnd/>
          </a:ln>
          <a:effectLst>
            <a:outerShdw dist="25400" dir="5400000" rotWithShape="0">
              <a:srgbClr val="808080">
                <a:alpha val="43137"/>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latin typeface="+mn-lt"/>
              <a:ea typeface="+mn-ea"/>
            </a:endParaRPr>
          </a:p>
        </p:txBody>
      </p:sp>
    </p:spTree>
    <p:extLst>
      <p:ext uri="{BB962C8B-B14F-4D97-AF65-F5344CB8AC3E}">
        <p14:creationId xmlns:p14="http://schemas.microsoft.com/office/powerpoint/2010/main" val="2824230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dissolve">
                                      <p:cBhvr>
                                        <p:cTn id="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思路：进制转换</a:t>
            </a:r>
            <a:endParaRPr lang="en-US" altLang="en-US" dirty="0">
              <a:effectLst>
                <a:outerShdw blurRad="38100" dist="38100" dir="2700000" algn="tl">
                  <a:srgbClr val="C0C0C0"/>
                </a:outerShdw>
              </a:effectLst>
              <a:ea typeface="华文中宋" pitchFamily="2" charset="-122"/>
            </a:endParaRPr>
          </a:p>
        </p:txBody>
      </p:sp>
      <p:sp>
        <p:nvSpPr>
          <p:cNvPr id="32770" name="Content Placeholder 2"/>
          <p:cNvSpPr>
            <a:spLocks noGrp="1"/>
          </p:cNvSpPr>
          <p:nvPr>
            <p:ph idx="1"/>
          </p:nvPr>
        </p:nvSpPr>
        <p:spPr>
          <a:xfrm>
            <a:off x="685800" y="1772816"/>
            <a:ext cx="8134672" cy="4399384"/>
          </a:xfrm>
        </p:spPr>
        <p:txBody>
          <a:bodyPr>
            <a:noAutofit/>
          </a:bodyPr>
          <a:lstStyle/>
          <a:p>
            <a:r>
              <a:rPr lang="zh-CN" altLang="en-US" sz="3200" dirty="0"/>
              <a:t>十进制 </a:t>
            </a:r>
            <a:r>
              <a:rPr lang="zh-CN" altLang="en-US" sz="3200" dirty="0">
                <a:sym typeface="Wingdings" pitchFamily="2" charset="2"/>
              </a:rPr>
              <a:t> 二进制</a:t>
            </a:r>
            <a:endParaRPr lang="en-US" altLang="zh-CN" sz="3200" dirty="0">
              <a:sym typeface="Wingdings" pitchFamily="2" charset="2"/>
            </a:endParaRPr>
          </a:p>
          <a:p>
            <a:pPr lvl="1"/>
            <a:r>
              <a:rPr lang="zh-CN" altLang="en-US" sz="2800" dirty="0">
                <a:solidFill>
                  <a:schemeClr val="tx1"/>
                </a:solidFill>
                <a:sym typeface="Wingdings" pitchFamily="2" charset="2"/>
              </a:rPr>
              <a:t>除</a:t>
            </a:r>
            <a:r>
              <a:rPr lang="en-US" altLang="zh-CN" sz="2800" dirty="0">
                <a:solidFill>
                  <a:schemeClr val="tx1"/>
                </a:solidFill>
                <a:sym typeface="Wingdings" pitchFamily="2" charset="2"/>
              </a:rPr>
              <a:t>2</a:t>
            </a:r>
            <a:r>
              <a:rPr lang="zh-CN" altLang="en-US" sz="2800" dirty="0">
                <a:solidFill>
                  <a:schemeClr val="tx1"/>
                </a:solidFill>
                <a:sym typeface="Wingdings" pitchFamily="2" charset="2"/>
              </a:rPr>
              <a:t>取余方法</a:t>
            </a:r>
            <a:endParaRPr lang="en-US" altLang="zh-CN" sz="2800" dirty="0">
              <a:solidFill>
                <a:schemeClr val="tx1"/>
              </a:solidFill>
              <a:sym typeface="Wingdings" pitchFamily="2" charset="2"/>
            </a:endParaRPr>
          </a:p>
          <a:p>
            <a:r>
              <a:rPr lang="zh-CN" altLang="en-US" sz="3200" dirty="0">
                <a:sym typeface="Wingdings" pitchFamily="2" charset="2"/>
              </a:rPr>
              <a:t>二进制  十进制</a:t>
            </a:r>
            <a:endParaRPr lang="en-US" altLang="zh-CN" sz="3200" dirty="0">
              <a:sym typeface="Wingdings" pitchFamily="2" charset="2"/>
            </a:endParaRPr>
          </a:p>
          <a:p>
            <a:pPr lvl="1"/>
            <a:r>
              <a:rPr lang="is-IS" altLang="en-US" sz="2800" dirty="0">
                <a:solidFill>
                  <a:srgbClr val="000000"/>
                </a:solidFill>
                <a:ea typeface="华文中宋" pitchFamily="2" charset="-122"/>
              </a:rPr>
              <a:t>01010010</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0</a:t>
            </a:r>
            <a:r>
              <a:rPr lang="zh-CN" altLang="en-US" sz="2800" dirty="0">
                <a:solidFill>
                  <a:srgbClr val="000000"/>
                </a:solidFill>
              </a:rPr>
              <a:t> * </a:t>
            </a:r>
            <a:r>
              <a:rPr lang="en-US" altLang="zh-CN" sz="2800" dirty="0">
                <a:solidFill>
                  <a:srgbClr val="000000"/>
                </a:solidFill>
              </a:rPr>
              <a:t>2^7</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1</a:t>
            </a:r>
            <a:r>
              <a:rPr lang="zh-CN" altLang="en-US" sz="2800" dirty="0">
                <a:solidFill>
                  <a:srgbClr val="000000"/>
                </a:solidFill>
              </a:rPr>
              <a:t> * </a:t>
            </a:r>
            <a:r>
              <a:rPr lang="en-US" altLang="zh-CN" sz="2800" dirty="0">
                <a:solidFill>
                  <a:srgbClr val="000000"/>
                </a:solidFill>
              </a:rPr>
              <a:t>2^6</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0</a:t>
            </a:r>
            <a:r>
              <a:rPr lang="zh-CN" altLang="en-US" sz="2800" dirty="0">
                <a:solidFill>
                  <a:srgbClr val="000000"/>
                </a:solidFill>
              </a:rPr>
              <a:t> * </a:t>
            </a:r>
            <a:r>
              <a:rPr lang="en-US" altLang="zh-CN" sz="2800" dirty="0">
                <a:solidFill>
                  <a:srgbClr val="000000"/>
                </a:solidFill>
              </a:rPr>
              <a:t>2^5</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 </a:t>
            </a:r>
            <a:r>
              <a:rPr lang="is-IS" altLang="zh-CN" sz="2800" dirty="0">
                <a:solidFill>
                  <a:srgbClr val="000000"/>
                </a:solidFill>
              </a:rPr>
              <a:t>…</a:t>
            </a:r>
            <a:endParaRPr lang="en-US" altLang="zh-CN" sz="2800" dirty="0">
              <a:sym typeface="Wingdings" pitchFamily="2" charset="2"/>
            </a:endParaRPr>
          </a:p>
          <a:p>
            <a:r>
              <a:rPr lang="zh-CN" altLang="en-US" sz="3200" dirty="0"/>
              <a:t>十六进制 </a:t>
            </a:r>
            <a:r>
              <a:rPr lang="zh-CN" altLang="en-US" sz="3200" dirty="0">
                <a:sym typeface="Wingdings" pitchFamily="2" charset="2"/>
              </a:rPr>
              <a:t> 二进制</a:t>
            </a:r>
            <a:endParaRPr lang="en-US" altLang="zh-CN" sz="3200" dirty="0">
              <a:sym typeface="Wingdings" pitchFamily="2" charset="2"/>
            </a:endParaRPr>
          </a:p>
          <a:p>
            <a:pPr lvl="1"/>
            <a:r>
              <a:rPr lang="zh-CN" altLang="en-US" sz="2800" dirty="0">
                <a:solidFill>
                  <a:schemeClr val="tx1"/>
                </a:solidFill>
                <a:sym typeface="Wingdings" pitchFamily="2" charset="2"/>
              </a:rPr>
              <a:t>十六进制的</a:t>
            </a:r>
            <a:r>
              <a:rPr lang="en-US" altLang="zh-CN" sz="2800" dirty="0">
                <a:solidFill>
                  <a:schemeClr val="tx1"/>
                </a:solidFill>
                <a:sym typeface="Wingdings" pitchFamily="2" charset="2"/>
              </a:rPr>
              <a:t>1</a:t>
            </a:r>
            <a:r>
              <a:rPr lang="zh-CN" altLang="en-US" sz="2800" dirty="0">
                <a:solidFill>
                  <a:schemeClr val="tx1"/>
                </a:solidFill>
                <a:sym typeface="Wingdings" pitchFamily="2" charset="2"/>
              </a:rPr>
              <a:t>位可以用二进制的几位表示？</a:t>
            </a:r>
            <a:endParaRPr lang="en-US" altLang="zh-CN" sz="2800" dirty="0">
              <a:solidFill>
                <a:schemeClr val="tx1"/>
              </a:solidFill>
              <a:sym typeface="Wingdings" pitchFamily="2" charset="2"/>
            </a:endParaRPr>
          </a:p>
          <a:p>
            <a:r>
              <a:rPr lang="zh-CN" altLang="en-US" sz="3200" dirty="0">
                <a:sym typeface="Wingdings" pitchFamily="2" charset="2"/>
              </a:rPr>
              <a:t>二进制  十六进制</a:t>
            </a:r>
            <a:endParaRPr lang="en-US" altLang="zh-CN" sz="3200" dirty="0">
              <a:sym typeface="Wingdings" pitchFamily="2" charset="2"/>
            </a:endParaRPr>
          </a:p>
          <a:p>
            <a:pPr lvl="1"/>
            <a:r>
              <a:rPr lang="zh-CN" altLang="en-US" sz="2800" dirty="0">
                <a:solidFill>
                  <a:schemeClr val="tx1"/>
                </a:solidFill>
                <a:sym typeface="Wingdings" pitchFamily="2" charset="2"/>
              </a:rPr>
              <a:t>二进制的几位对应着十六进制的</a:t>
            </a:r>
            <a:r>
              <a:rPr lang="en-US" altLang="zh-CN" sz="2800" dirty="0">
                <a:solidFill>
                  <a:schemeClr val="tx1"/>
                </a:solidFill>
                <a:sym typeface="Wingdings" pitchFamily="2" charset="2"/>
              </a:rPr>
              <a:t>1</a:t>
            </a:r>
            <a:r>
              <a:rPr lang="zh-CN" altLang="en-US" sz="2800" dirty="0">
                <a:solidFill>
                  <a:schemeClr val="tx1"/>
                </a:solidFill>
                <a:sym typeface="Wingdings" pitchFamily="2" charset="2"/>
              </a:rPr>
              <a:t>位？</a:t>
            </a:r>
            <a:endParaRPr lang="en-US" altLang="zh-CN" sz="2800" dirty="0">
              <a:solidFill>
                <a:schemeClr val="tx1"/>
              </a:solidFill>
              <a:sym typeface="Wingdings" pitchFamily="2" charset="2"/>
            </a:endParaRPr>
          </a:p>
        </p:txBody>
      </p:sp>
    </p:spTree>
    <p:extLst>
      <p:ext uri="{BB962C8B-B14F-4D97-AF65-F5344CB8AC3E}">
        <p14:creationId xmlns:p14="http://schemas.microsoft.com/office/powerpoint/2010/main" val="158716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练习：进制转换</a:t>
            </a:r>
            <a:endParaRPr lang="en-US" altLang="en-US" dirty="0">
              <a:effectLst>
                <a:outerShdw blurRad="38100" dist="38100" dir="2700000" algn="tl">
                  <a:srgbClr val="C0C0C0"/>
                </a:outerShdw>
              </a:effectLst>
              <a:ea typeface="华文中宋" pitchFamily="2" charset="-122"/>
            </a:endParaRPr>
          </a:p>
        </p:txBody>
      </p:sp>
      <p:graphicFrame>
        <p:nvGraphicFramePr>
          <p:cNvPr id="6" name="Content Placeholder 5"/>
          <p:cNvGraphicFramePr>
            <a:graphicFrameLocks noGrp="1"/>
          </p:cNvGraphicFramePr>
          <p:nvPr>
            <p:ph idx="1"/>
            <p:extLst/>
          </p:nvPr>
        </p:nvGraphicFramePr>
        <p:xfrm>
          <a:off x="1475656" y="1412776"/>
          <a:ext cx="6594698" cy="5029200"/>
        </p:xfrm>
        <a:graphic>
          <a:graphicData uri="http://schemas.openxmlformats.org/drawingml/2006/table">
            <a:tbl>
              <a:tblPr/>
              <a:tblGrid>
                <a:gridCol w="2198698">
                  <a:extLst>
                    <a:ext uri="{9D8B030D-6E8A-4147-A177-3AD203B41FA5}">
                      <a16:colId xmlns:a16="http://schemas.microsoft.com/office/drawing/2014/main" val="20000"/>
                    </a:ext>
                  </a:extLst>
                </a:gridCol>
                <a:gridCol w="2197302">
                  <a:extLst>
                    <a:ext uri="{9D8B030D-6E8A-4147-A177-3AD203B41FA5}">
                      <a16:colId xmlns:a16="http://schemas.microsoft.com/office/drawing/2014/main" val="20001"/>
                    </a:ext>
                  </a:extLst>
                </a:gridCol>
                <a:gridCol w="2198698">
                  <a:extLst>
                    <a:ext uri="{9D8B030D-6E8A-4147-A177-3AD203B41FA5}">
                      <a16:colId xmlns:a16="http://schemas.microsoft.com/office/drawing/2014/main" val="20002"/>
                    </a:ext>
                  </a:extLst>
                </a:gridCol>
              </a:tblGrid>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Gill Sans MT" pitchFamily="34" charset="0"/>
                          <a:ea typeface="华文中宋" pitchFamily="2" charset="-122"/>
                        </a:rPr>
                        <a:t>十进制</a:t>
                      </a:r>
                      <a:endParaRPr kumimoji="0" lang="en-US" altLang="en-US" sz="2400" b="1" i="0" u="none" strike="noStrike" cap="none" normalizeH="0" baseline="0" dirty="0">
                        <a:ln>
                          <a:noFill/>
                        </a:ln>
                        <a:solidFill>
                          <a:srgbClr val="FFFFFF"/>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FFFFFF"/>
                          </a:solidFill>
                          <a:effectLst/>
                          <a:latin typeface="Gill Sans MT" pitchFamily="34" charset="0"/>
                          <a:ea typeface="华文中宋" pitchFamily="2" charset="-122"/>
                        </a:rPr>
                        <a:t>二进制</a:t>
                      </a:r>
                      <a:endParaRPr kumimoji="0" lang="en-US" altLang="en-US" sz="2400" b="1" i="0" u="none" strike="noStrike" cap="none" normalizeH="0" baseline="0">
                        <a:ln>
                          <a:noFill/>
                        </a:ln>
                        <a:solidFill>
                          <a:srgbClr val="FFFFFF"/>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FFFFFF"/>
                          </a:solidFill>
                          <a:effectLst/>
                          <a:latin typeface="Gill Sans MT" pitchFamily="34" charset="0"/>
                          <a:ea typeface="华文中宋" pitchFamily="2" charset="-122"/>
                        </a:rPr>
                        <a:t>十六进制</a:t>
                      </a:r>
                      <a:endParaRPr kumimoji="0" lang="en-US" altLang="en-US" sz="2400" b="1" i="0" u="none" strike="noStrike" cap="none" normalizeH="0" baseline="0">
                        <a:ln>
                          <a:noFill/>
                        </a:ln>
                        <a:solidFill>
                          <a:srgbClr val="FFFFFF"/>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0</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00000000</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00</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55</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136</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243</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s-IS" altLang="en-US" sz="2400" b="0" i="0" u="none" strike="noStrike" cap="none" normalizeH="0" baseline="0">
                          <a:ln>
                            <a:noFill/>
                          </a:ln>
                          <a:solidFill>
                            <a:srgbClr val="000000"/>
                          </a:solidFill>
                          <a:effectLst/>
                          <a:latin typeface="Gill Sans MT" pitchFamily="34" charset="0"/>
                          <a:ea typeface="宋体" pitchFamily="2" charset="-122"/>
                        </a:rPr>
                        <a:t>01010010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i-FI" altLang="en-US" sz="2400" b="0" i="0" u="none" strike="noStrike" cap="none" normalizeH="0" baseline="0">
                          <a:ln>
                            <a:noFill/>
                          </a:ln>
                          <a:solidFill>
                            <a:srgbClr val="000000"/>
                          </a:solidFill>
                          <a:effectLst/>
                          <a:latin typeface="Gill Sans MT" pitchFamily="34" charset="0"/>
                          <a:ea typeface="宋体" pitchFamily="2" charset="-122"/>
                        </a:rPr>
                        <a:t>10101100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rgbClr val="000000"/>
                          </a:solidFill>
                          <a:effectLst/>
                          <a:latin typeface="Gill Sans MT" pitchFamily="34" charset="0"/>
                          <a:ea typeface="宋体" pitchFamily="2" charset="-122"/>
                        </a:rPr>
                        <a:t>11100111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cs-CZ"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A7</a:t>
                      </a:r>
                      <a:endParaRPr kumimoji="0" lang="ru-RU" altLang="en-US" sz="2400" b="0" i="0" u="none" strike="noStrike" cap="none" normalizeH="0" baseline="0">
                        <a:ln>
                          <a:noFill/>
                        </a:ln>
                        <a:solidFill>
                          <a:srgbClr val="000000"/>
                        </a:solidFill>
                        <a:effectLst/>
                        <a:latin typeface="Corbel"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cs-CZ" altLang="en-US" sz="2400" b="0" i="0" u="none" strike="noStrike" cap="none" normalizeH="0" baseline="0" dirty="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Gill Sans MT" pitchFamily="34" charset="0"/>
                          <a:ea typeface="华文中宋" pitchFamily="2" charset="-122"/>
                        </a:rPr>
                        <a:t>3E</a:t>
                      </a: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388376">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cs-CZ" altLang="en-US" sz="2400" b="0" i="0" u="none" strike="noStrike" cap="none" normalizeH="0" baseline="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ts val="600"/>
                        </a:spcBef>
                        <a:buClr>
                          <a:schemeClr val="accent1"/>
                        </a:buClr>
                        <a:buSzPct val="80000"/>
                        <a:buFont typeface="Wingdings 2" pitchFamily="18" charset="2"/>
                        <a:defRPr sz="2800">
                          <a:solidFill>
                            <a:schemeClr val="tx1"/>
                          </a:solidFill>
                          <a:latin typeface="Gill Sans MT" pitchFamily="34" charset="0"/>
                          <a:ea typeface="华文中宋" pitchFamily="2" charset="-122"/>
                        </a:defRPr>
                      </a:lvl1pPr>
                      <a:lvl2pPr marL="742950" indent="-285750">
                        <a:spcBef>
                          <a:spcPts val="550"/>
                        </a:spcBef>
                        <a:buClr>
                          <a:schemeClr val="accent1"/>
                        </a:buClr>
                        <a:buFont typeface="Verdana" pitchFamily="34" charset="0"/>
                        <a:defRPr sz="2400">
                          <a:solidFill>
                            <a:srgbClr val="0000CC"/>
                          </a:solidFill>
                          <a:latin typeface="Gill Sans MT" pitchFamily="34" charset="0"/>
                          <a:ea typeface="华文中宋" pitchFamily="2" charset="-122"/>
                        </a:defRPr>
                      </a:lvl2pPr>
                      <a:lvl3pPr marL="1143000" indent="-228600">
                        <a:spcBef>
                          <a:spcPct val="20000"/>
                        </a:spcBef>
                        <a:buClr>
                          <a:schemeClr val="accent2"/>
                        </a:buClr>
                        <a:buFont typeface="Wingdings 2" pitchFamily="18" charset="2"/>
                        <a:defRPr sz="2000">
                          <a:solidFill>
                            <a:schemeClr val="tx1"/>
                          </a:solidFill>
                          <a:latin typeface="Gill Sans MT" pitchFamily="34" charset="0"/>
                          <a:ea typeface="华文中宋" pitchFamily="2" charset="-122"/>
                        </a:defRPr>
                      </a:lvl3pPr>
                      <a:lvl4pPr marL="1600200" indent="-228600">
                        <a:spcBef>
                          <a:spcPct val="20000"/>
                        </a:spcBef>
                        <a:buClr>
                          <a:srgbClr val="9BBB59"/>
                        </a:buClr>
                        <a:buFont typeface="Wingdings 2" pitchFamily="18" charset="2"/>
                        <a:defRPr>
                          <a:solidFill>
                            <a:schemeClr val="tx1"/>
                          </a:solidFill>
                          <a:latin typeface="Gill Sans MT" pitchFamily="34" charset="0"/>
                          <a:ea typeface="华文中宋" pitchFamily="2" charset="-122"/>
                        </a:defRPr>
                      </a:lvl4pPr>
                      <a:lvl5pPr marL="2057400" indent="-228600">
                        <a:spcBef>
                          <a:spcPct val="20000"/>
                        </a:spcBef>
                        <a:buClr>
                          <a:srgbClr val="8064A2"/>
                        </a:buClr>
                        <a:buFont typeface="Wingdings 2" pitchFamily="18" charset="2"/>
                        <a:defRPr>
                          <a:solidFill>
                            <a:schemeClr val="tx1"/>
                          </a:solidFill>
                          <a:latin typeface="Gill Sans MT" pitchFamily="34" charset="0"/>
                          <a:ea typeface="华文中宋" pitchFamily="2" charset="-122"/>
                        </a:defRPr>
                      </a:lvl5pPr>
                      <a:lvl6pPr marL="25146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6pPr>
                      <a:lvl7pPr marL="29718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7pPr>
                      <a:lvl8pPr marL="34290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8pPr>
                      <a:lvl9pPr marL="3886200" indent="-228600" eaLnBrk="0" fontAlgn="base" hangingPunct="0">
                        <a:spcBef>
                          <a:spcPct val="20000"/>
                        </a:spcBef>
                        <a:spcAft>
                          <a:spcPct val="0"/>
                        </a:spcAft>
                        <a:buClr>
                          <a:srgbClr val="8064A2"/>
                        </a:buClr>
                        <a:buFont typeface="Wingdings 2" pitchFamily="18" charset="2"/>
                        <a:defRPr>
                          <a:solidFill>
                            <a:schemeClr val="tx1"/>
                          </a:solidFill>
                          <a:latin typeface="Gill Sans MT" pitchFamily="34" charset="0"/>
                          <a:ea typeface="华文中宋"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Gill Sans MT" pitchFamily="34" charset="0"/>
                          <a:ea typeface="华文中宋" pitchFamily="2" charset="-122"/>
                        </a:rPr>
                        <a:t>BC</a:t>
                      </a:r>
                      <a:endParaRPr kumimoji="0" lang="en-US" altLang="en-US" sz="2400" b="0" i="0" u="none" strike="noStrike" cap="none" normalizeH="0" baseline="0" dirty="0">
                        <a:ln>
                          <a:noFill/>
                        </a:ln>
                        <a:solidFill>
                          <a:srgbClr val="000000"/>
                        </a:solidFill>
                        <a:effectLst/>
                        <a:latin typeface="Gill Sans MT"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83566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十进制整数 </a:t>
            </a:r>
            <a:r>
              <a:rPr lang="en-US" altLang="zh-CN" dirty="0">
                <a:sym typeface="Wingdings" panose="05000000000000000000" pitchFamily="2" charset="2"/>
              </a:rPr>
              <a:t> </a:t>
            </a:r>
            <a:r>
              <a:rPr lang="zh-CN" altLang="en-US" dirty="0">
                <a:sym typeface="Wingdings" panose="05000000000000000000" pitchFamily="2" charset="2"/>
              </a:rPr>
              <a:t>非十进制整数</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484784"/>
            <a:ext cx="7795707"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04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a:cs typeface="+mj-cs"/>
              </a:rPr>
              <a:t>内容提要</a:t>
            </a:r>
            <a:endParaRPr lang="en-US" dirty="0">
              <a:cs typeface="+mj-cs"/>
            </a:endParaRPr>
          </a:p>
        </p:txBody>
      </p:sp>
      <p:sp>
        <p:nvSpPr>
          <p:cNvPr id="25602" name="Content Placeholder 2"/>
          <p:cNvSpPr>
            <a:spLocks noGrp="1"/>
          </p:cNvSpPr>
          <p:nvPr>
            <p:ph idx="1"/>
          </p:nvPr>
        </p:nvSpPr>
        <p:spPr/>
        <p:txBody>
          <a:bodyPr>
            <a:normAutofit/>
          </a:bodyPr>
          <a:lstStyle/>
          <a:p>
            <a:r>
              <a:rPr lang="zh-CN" altLang="en-US" sz="3200" dirty="0"/>
              <a:t> 计算机怎样理解信息</a:t>
            </a:r>
            <a:endParaRPr lang="en-US" altLang="zh-CN" sz="3200" dirty="0"/>
          </a:p>
          <a:p>
            <a:r>
              <a:rPr lang="zh-CN" altLang="en-US" sz="3200" dirty="0"/>
              <a:t> 计算机硬件体系结构</a:t>
            </a:r>
            <a:endParaRPr lang="en-US" altLang="zh-CN" sz="3200" dirty="0"/>
          </a:p>
          <a:p>
            <a:r>
              <a:rPr lang="zh-CN" altLang="en-US" sz="3200" dirty="0"/>
              <a:t> 程序设计简介</a:t>
            </a:r>
            <a:endParaRPr lang="en-US" altLang="zh-CN" sz="3200" dirty="0"/>
          </a:p>
          <a:p>
            <a:r>
              <a:rPr lang="en-US" altLang="zh-CN" sz="3200" dirty="0"/>
              <a:t> C/C++</a:t>
            </a:r>
            <a:r>
              <a:rPr lang="zh-CN" altLang="en-US" sz="3200" dirty="0"/>
              <a:t>程序的基本结构</a:t>
            </a:r>
          </a:p>
          <a:p>
            <a:r>
              <a:rPr lang="zh-CN" altLang="en-US" sz="3200" dirty="0"/>
              <a:t> 算法简介</a:t>
            </a:r>
            <a:endParaRPr lang="en-US" altLang="zh-CN" sz="3200" dirty="0"/>
          </a:p>
          <a:p>
            <a:r>
              <a:rPr lang="en-US" altLang="zh-CN" sz="3200" dirty="0"/>
              <a:t> </a:t>
            </a:r>
            <a:r>
              <a:rPr lang="zh-CN" altLang="en-US" sz="3200" dirty="0"/>
              <a:t>计算机解题</a:t>
            </a:r>
            <a:endParaRPr lang="en-US" altLang="zh-CN" sz="3200" dirty="0"/>
          </a:p>
        </p:txBody>
      </p:sp>
    </p:spTree>
    <p:extLst>
      <p:ext uri="{BB962C8B-B14F-4D97-AF65-F5344CB8AC3E}">
        <p14:creationId xmlns:p14="http://schemas.microsoft.com/office/powerpoint/2010/main" val="2703667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十进制小数 </a:t>
            </a:r>
            <a:r>
              <a:rPr lang="en-US" altLang="zh-CN" dirty="0">
                <a:sym typeface="Wingdings" panose="05000000000000000000" pitchFamily="2" charset="2"/>
              </a:rPr>
              <a:t> </a:t>
            </a:r>
            <a:r>
              <a:rPr lang="zh-CN" altLang="en-US" dirty="0">
                <a:sym typeface="Wingdings" panose="05000000000000000000" pitchFamily="2" charset="2"/>
              </a:rPr>
              <a:t>非十进制小数</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19768"/>
            <a:ext cx="7560840" cy="5029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853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十进制数 </a:t>
            </a:r>
            <a:r>
              <a:rPr lang="en-US" altLang="zh-CN" dirty="0">
                <a:sym typeface="Wingdings" panose="05000000000000000000" pitchFamily="2" charset="2"/>
              </a:rPr>
              <a:t> </a:t>
            </a:r>
            <a:r>
              <a:rPr lang="zh-CN" altLang="en-US" dirty="0">
                <a:sym typeface="Wingdings" panose="05000000000000000000" pitchFamily="2" charset="2"/>
              </a:rPr>
              <a:t>非十进制数</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56792"/>
            <a:ext cx="7416824" cy="496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01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非十进制数 </a:t>
            </a:r>
            <a:r>
              <a:rPr lang="en-US" altLang="zh-CN" dirty="0">
                <a:sym typeface="Wingdings" panose="05000000000000000000" pitchFamily="2" charset="2"/>
              </a:rPr>
              <a:t> </a:t>
            </a:r>
            <a:r>
              <a:rPr lang="zh-CN" altLang="en-US" dirty="0">
                <a:sym typeface="Wingdings" panose="05000000000000000000" pitchFamily="2" charset="2"/>
              </a:rPr>
              <a:t>十进制数</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25002"/>
            <a:ext cx="7848872" cy="50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34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二进制与八进制之间的转换</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848872" cy="508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0818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二进制与十六进制之间的转换</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72816"/>
            <a:ext cx="7704856" cy="4155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0095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vert="horz" wrap="square" lIns="91440" tIns="45720" rIns="91440" bIns="45720" numCol="1" anchorCtr="0" compatLnSpc="1">
            <a:prstTxWarp prst="textNoShape">
              <a:avLst/>
            </a:prstTxWarp>
            <a:normAutofit/>
          </a:bodyPr>
          <a:lstStyle/>
          <a:p>
            <a:pPr eaLnBrk="1" hangingPunct="1">
              <a:lnSpc>
                <a:spcPct val="100000"/>
              </a:lnSpc>
              <a:spcAft>
                <a:spcPts val="2400"/>
              </a:spcAft>
            </a:pPr>
            <a:r>
              <a:rPr lang="zh-CN" altLang="en-US" sz="5200" cap="none" dirty="0">
                <a:effectLst>
                  <a:outerShdw blurRad="38100" dist="38100" dir="2700000" algn="tl">
                    <a:srgbClr val="C0C0C0"/>
                  </a:outerShdw>
                </a:effectLst>
              </a:rPr>
              <a:t>计算机硬件体系结构</a:t>
            </a:r>
          </a:p>
        </p:txBody>
      </p:sp>
    </p:spTree>
    <p:extLst>
      <p:ext uri="{BB962C8B-B14F-4D97-AF65-F5344CB8AC3E}">
        <p14:creationId xmlns:p14="http://schemas.microsoft.com/office/powerpoint/2010/main" val="3190267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91440" tIns="45720" rIns="91440" bIns="45720" numCol="1" anchorCtr="0" compatLnSpc="1">
            <a:prstTxWarp prst="textNoShape">
              <a:avLst/>
            </a:prstTxWarp>
          </a:bodyPr>
          <a:lstStyle/>
          <a:p>
            <a:r>
              <a:rPr lang="en-US" altLang="zh-CN" dirty="0">
                <a:effectLst>
                  <a:outerShdw blurRad="38100" dist="38100" dir="2700000" algn="tl">
                    <a:srgbClr val="C0C0C0"/>
                  </a:outerShdw>
                </a:effectLst>
              </a:rPr>
              <a:t>RAM</a:t>
            </a:r>
            <a:r>
              <a:rPr lang="zh-CN" altLang="en-US" dirty="0">
                <a:effectLst>
                  <a:outerShdw blurRad="38100" dist="38100" dir="2700000" algn="tl">
                    <a:srgbClr val="C0C0C0"/>
                  </a:outerShdw>
                </a:effectLst>
              </a:rPr>
              <a:t>计算模型</a:t>
            </a:r>
            <a:endParaRPr lang="en-US" altLang="en-US" dirty="0">
              <a:effectLst>
                <a:outerShdw blurRad="38100" dist="38100" dir="2700000" algn="tl">
                  <a:srgbClr val="C0C0C0"/>
                </a:outerShdw>
              </a:effectLst>
              <a:ea typeface="华文中宋" pitchFamily="2" charset="-122"/>
            </a:endParaRPr>
          </a:p>
        </p:txBody>
      </p:sp>
      <p:pic>
        <p:nvPicPr>
          <p:cNvPr id="34820"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71613" y="1628775"/>
            <a:ext cx="7426325" cy="4041775"/>
          </a:xfrm>
        </p:spPr>
      </p:pic>
      <p:sp>
        <p:nvSpPr>
          <p:cNvPr id="9" name="TextBox 8"/>
          <p:cNvSpPr txBox="1"/>
          <p:nvPr/>
        </p:nvSpPr>
        <p:spPr>
          <a:xfrm>
            <a:off x="1384300" y="5661025"/>
            <a:ext cx="7545388" cy="461963"/>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400">
                <a:solidFill>
                  <a:srgbClr val="000000"/>
                </a:solidFill>
                <a:latin typeface="Gill Sans MT" pitchFamily="34" charset="0"/>
                <a:ea typeface="华文中宋" pitchFamily="2" charset="-122"/>
              </a:rPr>
              <a:t>计算模型只是一种高度抽象，实际的计算机长什么样？</a:t>
            </a:r>
            <a:endParaRPr lang="en-US" altLang="en-US" sz="2400">
              <a:solidFill>
                <a:srgbClr val="000000"/>
              </a:solidFill>
              <a:latin typeface="Gill Sans MT" pitchFamily="34" charset="0"/>
            </a:endParaRPr>
          </a:p>
        </p:txBody>
      </p:sp>
    </p:spTree>
    <p:extLst>
      <p:ext uri="{BB962C8B-B14F-4D97-AF65-F5344CB8AC3E}">
        <p14:creationId xmlns:p14="http://schemas.microsoft.com/office/powerpoint/2010/main" val="2052863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冯诺依曼体系结构 </a:t>
            </a:r>
            <a:r>
              <a:rPr lang="en-US" altLang="zh-CN">
                <a:effectLst>
                  <a:outerShdw blurRad="38100" dist="38100" dir="2700000" algn="tl">
                    <a:srgbClr val="C0C0C0"/>
                  </a:outerShdw>
                </a:effectLst>
              </a:rPr>
              <a:t>(1)</a:t>
            </a:r>
            <a:r>
              <a:rPr lang="zh-CN" altLang="en-US">
                <a:effectLst>
                  <a:outerShdw blurRad="38100" dist="38100" dir="2700000" algn="tl">
                    <a:srgbClr val="C0C0C0"/>
                  </a:outerShdw>
                </a:effectLst>
              </a:rPr>
              <a:t> </a:t>
            </a:r>
            <a:endParaRPr lang="en-US" altLang="en-US">
              <a:effectLst>
                <a:outerShdw blurRad="38100" dist="38100" dir="2700000" algn="tl">
                  <a:srgbClr val="C0C0C0"/>
                </a:outerShdw>
              </a:effectLst>
              <a:ea typeface="华文中宋" pitchFamily="2" charset="-122"/>
            </a:endParaRPr>
          </a:p>
        </p:txBody>
      </p:sp>
      <p:sp>
        <p:nvSpPr>
          <p:cNvPr id="35842" name="Content Placeholder 2"/>
          <p:cNvSpPr>
            <a:spLocks noGrp="1"/>
          </p:cNvSpPr>
          <p:nvPr>
            <p:ph idx="1"/>
          </p:nvPr>
        </p:nvSpPr>
        <p:spPr>
          <a:xfrm>
            <a:off x="1435100" y="1447800"/>
            <a:ext cx="7499350" cy="4718050"/>
          </a:xfrm>
        </p:spPr>
        <p:txBody>
          <a:bodyPr>
            <a:noAutofit/>
          </a:bodyPr>
          <a:lstStyle/>
          <a:p>
            <a:r>
              <a:rPr lang="zh-CN" altLang="en-US" sz="3200" dirty="0"/>
              <a:t>计算机复杂功能最终要依赖硬件实现</a:t>
            </a:r>
            <a:endParaRPr lang="en-US" altLang="zh-CN" sz="3200" dirty="0"/>
          </a:p>
          <a:p>
            <a:endParaRPr lang="en-US" altLang="en-US" sz="3200" dirty="0">
              <a:ea typeface="华文中宋" pitchFamily="2" charset="-122"/>
            </a:endParaRPr>
          </a:p>
          <a:p>
            <a:endParaRPr lang="en-US" altLang="en-US" sz="3200" dirty="0">
              <a:ea typeface="华文中宋" pitchFamily="2" charset="-122"/>
            </a:endParaRPr>
          </a:p>
          <a:p>
            <a:endParaRPr lang="en-US" altLang="en-US" sz="3200" dirty="0">
              <a:ea typeface="华文中宋" pitchFamily="2" charset="-122"/>
            </a:endParaRPr>
          </a:p>
          <a:p>
            <a:endParaRPr lang="en-US" altLang="en-US" sz="3200" dirty="0">
              <a:ea typeface="华文中宋" pitchFamily="2" charset="-122"/>
            </a:endParaRPr>
          </a:p>
          <a:p>
            <a:endParaRPr lang="en-US" altLang="zh-CN" sz="3200" dirty="0"/>
          </a:p>
          <a:p>
            <a:r>
              <a:rPr lang="zh-CN" altLang="en-US" sz="3200" dirty="0"/>
              <a:t>硬件实现手段日新月异</a:t>
            </a:r>
            <a:r>
              <a:rPr lang="en-US" altLang="zh-CN" sz="3200" dirty="0"/>
              <a:t>……</a:t>
            </a:r>
          </a:p>
          <a:p>
            <a:r>
              <a:rPr lang="zh-CN" altLang="en-US" sz="3200" dirty="0"/>
              <a:t>然而，计算机基本组成原理不变！</a:t>
            </a:r>
            <a:endParaRPr lang="en-US" altLang="en-US" sz="3200" dirty="0">
              <a:ea typeface="华文中宋" pitchFamily="2" charset="-122"/>
            </a:endParaRPr>
          </a:p>
        </p:txBody>
      </p:sp>
      <p:pic>
        <p:nvPicPr>
          <p:cNvPr id="6" name="图片 1"/>
          <p:cNvPicPr>
            <a:picLocks noChangeAspect="1"/>
          </p:cNvPicPr>
          <p:nvPr/>
        </p:nvPicPr>
        <p:blipFill>
          <a:blip r:embed="rId2">
            <a:extLst>
              <a:ext uri="{28A0092B-C50C-407E-A947-70E740481C1C}">
                <a14:useLocalDpi xmlns:a14="http://schemas.microsoft.com/office/drawing/2010/main" val="0"/>
              </a:ext>
            </a:extLst>
          </a:blip>
          <a:srcRect l="8163" r="8163"/>
          <a:stretch>
            <a:fillRect/>
          </a:stretch>
        </p:blipFill>
        <p:spPr bwMode="auto">
          <a:xfrm>
            <a:off x="1946275" y="2493963"/>
            <a:ext cx="145732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6325" y="2492375"/>
            <a:ext cx="131603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505075"/>
            <a:ext cx="119221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197100" y="3946525"/>
            <a:ext cx="954088" cy="400050"/>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a:solidFill>
                  <a:srgbClr val="000000"/>
                </a:solidFill>
                <a:latin typeface="Gill Sans MT" pitchFamily="34" charset="0"/>
                <a:ea typeface="华文中宋" pitchFamily="2" charset="-122"/>
              </a:rPr>
              <a:t>电子管</a:t>
            </a:r>
            <a:endParaRPr lang="en-US" altLang="zh-CN" sz="2000">
              <a:solidFill>
                <a:srgbClr val="000000"/>
              </a:solidFill>
              <a:latin typeface="Gill Sans"/>
              <a:ea typeface="Gill Sans"/>
              <a:cs typeface="Gill Sans"/>
            </a:endParaRPr>
          </a:p>
        </p:txBody>
      </p:sp>
      <p:sp>
        <p:nvSpPr>
          <p:cNvPr id="10" name="TextBox 9"/>
          <p:cNvSpPr txBox="1"/>
          <p:nvPr/>
        </p:nvSpPr>
        <p:spPr>
          <a:xfrm>
            <a:off x="3797300" y="3946525"/>
            <a:ext cx="954088" cy="400050"/>
          </a:xfrm>
          <a:prstGeom prst="rect">
            <a:avLst/>
          </a:prstGeom>
          <a:noFill/>
        </p:spPr>
        <p:txBody>
          <a:bodyPr wrap="none">
            <a:spAutoFit/>
          </a:bodyPr>
          <a:lstStyle/>
          <a:p>
            <a:pPr algn="ctr">
              <a:defRPr/>
            </a:pPr>
            <a:r>
              <a:rPr lang="zh-CN" altLang="en-US" sz="2000" dirty="0">
                <a:solidFill>
                  <a:schemeClr val="dk1"/>
                </a:solidFill>
                <a:latin typeface="+mn-lt"/>
                <a:ea typeface="+mn-ea"/>
              </a:rPr>
              <a:t>晶体管</a:t>
            </a:r>
            <a:endParaRPr lang="en-US" altLang="zh-CN" sz="2000" dirty="0">
              <a:solidFill>
                <a:schemeClr val="dk1"/>
              </a:solidFill>
              <a:latin typeface="Gill Sans" charset="0"/>
              <a:ea typeface="Gill Sans" charset="0"/>
              <a:cs typeface="Gill Sans" charset="0"/>
            </a:endParaRPr>
          </a:p>
        </p:txBody>
      </p:sp>
      <p:sp>
        <p:nvSpPr>
          <p:cNvPr id="11" name="TextBox 10"/>
          <p:cNvSpPr txBox="1"/>
          <p:nvPr/>
        </p:nvSpPr>
        <p:spPr>
          <a:xfrm>
            <a:off x="5137150" y="3792538"/>
            <a:ext cx="1211263" cy="708025"/>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a:solidFill>
                  <a:srgbClr val="000000"/>
                </a:solidFill>
                <a:latin typeface="Gill Sans MT" pitchFamily="34" charset="0"/>
                <a:ea typeface="华文中宋" pitchFamily="2" charset="-122"/>
              </a:rPr>
              <a:t>中小规模</a:t>
            </a:r>
            <a:endParaRPr lang="en-US" altLang="zh-CN" sz="2000">
              <a:solidFill>
                <a:srgbClr val="000000"/>
              </a:solidFill>
              <a:latin typeface="Gill Sans MT" pitchFamily="34" charset="0"/>
              <a:ea typeface="华文中宋" pitchFamily="2" charset="-122"/>
            </a:endParaRPr>
          </a:p>
          <a:p>
            <a:pPr algn="ctr"/>
            <a:r>
              <a:rPr lang="zh-CN" altLang="en-US" sz="2000">
                <a:solidFill>
                  <a:srgbClr val="000000"/>
                </a:solidFill>
                <a:latin typeface="Gill Sans MT" pitchFamily="34" charset="0"/>
                <a:ea typeface="华文中宋" pitchFamily="2" charset="-122"/>
              </a:rPr>
              <a:t>集成电路</a:t>
            </a:r>
            <a:endParaRPr lang="en-US" altLang="zh-CN" sz="2000">
              <a:solidFill>
                <a:srgbClr val="000000"/>
              </a:solidFill>
              <a:latin typeface="Gill Sans"/>
              <a:ea typeface="Gill Sans"/>
              <a:cs typeface="Gill Sans"/>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r="22762"/>
          <a:stretch>
            <a:fillRect/>
          </a:stretch>
        </p:blipFill>
        <p:spPr bwMode="auto">
          <a:xfrm>
            <a:off x="6659563" y="2519363"/>
            <a:ext cx="129698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6657975" y="3813175"/>
            <a:ext cx="1211263" cy="708025"/>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a:solidFill>
                  <a:srgbClr val="000000"/>
                </a:solidFill>
                <a:latin typeface="Gill Sans MT" pitchFamily="34" charset="0"/>
                <a:ea typeface="华文中宋" pitchFamily="2" charset="-122"/>
              </a:rPr>
              <a:t>超大规模</a:t>
            </a:r>
            <a:endParaRPr lang="en-US" altLang="zh-CN" sz="2000">
              <a:solidFill>
                <a:srgbClr val="000000"/>
              </a:solidFill>
              <a:latin typeface="Gill Sans MT" pitchFamily="34" charset="0"/>
              <a:ea typeface="华文中宋" pitchFamily="2" charset="-122"/>
            </a:endParaRPr>
          </a:p>
          <a:p>
            <a:pPr algn="ctr"/>
            <a:r>
              <a:rPr lang="zh-CN" altLang="en-US" sz="2000">
                <a:solidFill>
                  <a:srgbClr val="000000"/>
                </a:solidFill>
                <a:latin typeface="Gill Sans MT" pitchFamily="34" charset="0"/>
                <a:ea typeface="华文中宋" pitchFamily="2" charset="-122"/>
              </a:rPr>
              <a:t>集成电路</a:t>
            </a:r>
            <a:endParaRPr lang="en-US" altLang="zh-CN" sz="2000">
              <a:solidFill>
                <a:srgbClr val="000000"/>
              </a:solidFill>
              <a:latin typeface="Gill Sans"/>
              <a:ea typeface="Gill Sans"/>
              <a:cs typeface="Gill Sans"/>
            </a:endParaRPr>
          </a:p>
        </p:txBody>
      </p:sp>
      <p:sp>
        <p:nvSpPr>
          <p:cNvPr id="15" name="TextBox 14"/>
          <p:cNvSpPr txBox="1"/>
          <p:nvPr/>
        </p:nvSpPr>
        <p:spPr>
          <a:xfrm>
            <a:off x="8172450" y="2720975"/>
            <a:ext cx="441325" cy="708025"/>
          </a:xfrm>
          <a:prstGeom prst="rect">
            <a:avLst/>
          </a:prstGeom>
          <a:noFill/>
        </p:spPr>
        <p:txBody>
          <a:bodyPr wrap="none">
            <a:spAutoFit/>
          </a:bodyPr>
          <a:lstStyle/>
          <a:p>
            <a:pPr algn="ctr">
              <a:defRPr/>
            </a:pPr>
            <a:r>
              <a:rPr lang="en-US" altLang="zh-CN" sz="2000" dirty="0">
                <a:solidFill>
                  <a:schemeClr val="dk1"/>
                </a:solidFill>
                <a:latin typeface="+mn-lt"/>
                <a:ea typeface="+mn-ea"/>
              </a:rPr>
              <a:t>…</a:t>
            </a:r>
          </a:p>
          <a:p>
            <a:pPr algn="ctr">
              <a:defRPr/>
            </a:pPr>
            <a:r>
              <a:rPr lang="en-US" altLang="zh-CN" sz="2000" dirty="0">
                <a:solidFill>
                  <a:schemeClr val="dk1"/>
                </a:solidFill>
                <a:latin typeface="+mn-lt"/>
                <a:ea typeface="+mn-ea"/>
                <a:cs typeface="Gill Sans" charset="0"/>
              </a:rPr>
              <a:t>…</a:t>
            </a:r>
            <a:endParaRPr lang="en-US" altLang="zh-CN" sz="2000" dirty="0">
              <a:solidFill>
                <a:schemeClr val="dk1"/>
              </a:solidFill>
              <a:latin typeface="Gill Sans" charset="0"/>
              <a:ea typeface="Gill Sans" charset="0"/>
              <a:cs typeface="Gill Sans" charset="0"/>
            </a:endParaRPr>
          </a:p>
        </p:txBody>
      </p:sp>
    </p:spTree>
    <p:extLst>
      <p:ext uri="{BB962C8B-B14F-4D97-AF65-F5344CB8AC3E}">
        <p14:creationId xmlns:p14="http://schemas.microsoft.com/office/powerpoint/2010/main" val="449822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dissolv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冯诺依曼体系结构 </a:t>
            </a:r>
            <a:r>
              <a:rPr lang="en-US" altLang="zh-CN">
                <a:effectLst>
                  <a:outerShdw blurRad="38100" dist="38100" dir="2700000" algn="tl">
                    <a:srgbClr val="C0C0C0"/>
                  </a:outerShdw>
                </a:effectLst>
              </a:rPr>
              <a:t>(2)</a:t>
            </a:r>
            <a:r>
              <a:rPr lang="zh-CN" altLang="en-US">
                <a:effectLst>
                  <a:outerShdw blurRad="38100" dist="38100" dir="2700000" algn="tl">
                    <a:srgbClr val="C0C0C0"/>
                  </a:outerShdw>
                </a:effectLst>
              </a:rPr>
              <a:t> </a:t>
            </a:r>
            <a:endParaRPr lang="en-US" altLang="en-US">
              <a:effectLst>
                <a:outerShdw blurRad="38100" dist="38100" dir="2700000" algn="tl">
                  <a:srgbClr val="C0C0C0"/>
                </a:outerShdw>
              </a:effectLst>
              <a:ea typeface="华文中宋" pitchFamily="2" charset="-122"/>
            </a:endParaRPr>
          </a:p>
        </p:txBody>
      </p:sp>
      <p:pic>
        <p:nvPicPr>
          <p:cNvPr id="6" name="图片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01" t="2428" r="7762" b="7452"/>
          <a:stretch>
            <a:fillRect/>
          </a:stretch>
        </p:blipFill>
        <p:spPr>
          <a:xfrm>
            <a:off x="1573213" y="2384425"/>
            <a:ext cx="7223125" cy="3216275"/>
          </a:xfrm>
        </p:spPr>
      </p:pic>
    </p:spTree>
    <p:extLst>
      <p:ext uri="{BB962C8B-B14F-4D97-AF65-F5344CB8AC3E}">
        <p14:creationId xmlns:p14="http://schemas.microsoft.com/office/powerpoint/2010/main" val="84791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冯诺依曼体系结构 </a:t>
            </a:r>
            <a:r>
              <a:rPr lang="en-US" altLang="zh-CN">
                <a:effectLst>
                  <a:outerShdw blurRad="38100" dist="38100" dir="2700000" algn="tl">
                    <a:srgbClr val="C0C0C0"/>
                  </a:outerShdw>
                </a:effectLst>
              </a:rPr>
              <a:t>(3)</a:t>
            </a:r>
            <a:r>
              <a:rPr lang="zh-CN" altLang="en-US">
                <a:effectLst>
                  <a:outerShdw blurRad="38100" dist="38100" dir="2700000" algn="tl">
                    <a:srgbClr val="C0C0C0"/>
                  </a:outerShdw>
                </a:effectLst>
              </a:rPr>
              <a:t> </a:t>
            </a:r>
            <a:endParaRPr lang="en-US" altLang="en-US">
              <a:effectLst>
                <a:outerShdw blurRad="38100" dist="38100" dir="2700000" algn="tl">
                  <a:srgbClr val="C0C0C0"/>
                </a:outerShdw>
              </a:effectLst>
              <a:ea typeface="华文中宋" pitchFamily="2" charset="-122"/>
            </a:endParaRPr>
          </a:p>
        </p:txBody>
      </p:sp>
      <p:sp>
        <p:nvSpPr>
          <p:cNvPr id="37890" name="Content Placeholder 2"/>
          <p:cNvSpPr>
            <a:spLocks noGrp="1"/>
          </p:cNvSpPr>
          <p:nvPr>
            <p:ph idx="1"/>
          </p:nvPr>
        </p:nvSpPr>
        <p:spPr/>
        <p:txBody>
          <a:bodyPr>
            <a:noAutofit/>
          </a:bodyPr>
          <a:lstStyle/>
          <a:p>
            <a:r>
              <a:rPr lang="zh-CN" altLang="en-US" sz="3200" dirty="0"/>
              <a:t>冯诺依曼体系结构的特点</a:t>
            </a:r>
            <a:endParaRPr lang="en-US" altLang="zh-CN" sz="3200" dirty="0"/>
          </a:p>
          <a:p>
            <a:pPr lvl="1"/>
            <a:r>
              <a:rPr lang="zh-CN" altLang="en-US" sz="2800" dirty="0">
                <a:solidFill>
                  <a:schemeClr val="tx1"/>
                </a:solidFill>
              </a:rPr>
              <a:t>计算机硬件由</a:t>
            </a:r>
            <a:r>
              <a:rPr lang="zh-CN" altLang="en-US" sz="2800" dirty="0">
                <a:solidFill>
                  <a:srgbClr val="FF0000"/>
                </a:solidFill>
              </a:rPr>
              <a:t>运算器、控制器、存储器、输入设备</a:t>
            </a:r>
            <a:r>
              <a:rPr lang="zh-CN" altLang="en-US" sz="2800" dirty="0">
                <a:solidFill>
                  <a:schemeClr val="tx1"/>
                </a:solidFill>
              </a:rPr>
              <a:t>和</a:t>
            </a:r>
            <a:r>
              <a:rPr lang="zh-CN" altLang="en-US" sz="2800" dirty="0">
                <a:solidFill>
                  <a:srgbClr val="FF0000"/>
                </a:solidFill>
              </a:rPr>
              <a:t>输出设备</a:t>
            </a:r>
            <a:r>
              <a:rPr lang="zh-CN" altLang="en-US" sz="2800" dirty="0">
                <a:solidFill>
                  <a:schemeClr val="tx1"/>
                </a:solidFill>
              </a:rPr>
              <a:t>五大部分组成； </a:t>
            </a:r>
            <a:endParaRPr lang="en-US" altLang="zh-CN" sz="2800" dirty="0">
              <a:solidFill>
                <a:schemeClr val="tx1"/>
              </a:solidFill>
            </a:endParaRPr>
          </a:p>
          <a:p>
            <a:pPr lvl="1"/>
            <a:r>
              <a:rPr lang="zh-CN" altLang="en-US" sz="2800" dirty="0">
                <a:solidFill>
                  <a:schemeClr val="tx1"/>
                </a:solidFill>
              </a:rPr>
              <a:t>数据和程序以</a:t>
            </a:r>
            <a:r>
              <a:rPr lang="zh-CN" altLang="en-US" sz="2800" dirty="0">
                <a:solidFill>
                  <a:srgbClr val="FF0000"/>
                </a:solidFill>
              </a:rPr>
              <a:t>二进制</a:t>
            </a:r>
            <a:r>
              <a:rPr lang="zh-CN" altLang="en-US" sz="2800" dirty="0">
                <a:solidFill>
                  <a:schemeClr val="tx1"/>
                </a:solidFill>
              </a:rPr>
              <a:t>代码形式存放；</a:t>
            </a:r>
            <a:endParaRPr lang="en-US" altLang="zh-CN" sz="2800" dirty="0">
              <a:solidFill>
                <a:schemeClr val="tx1"/>
              </a:solidFill>
            </a:endParaRPr>
          </a:p>
          <a:p>
            <a:pPr lvl="1"/>
            <a:r>
              <a:rPr lang="zh-CN" altLang="en-US" sz="2800" dirty="0">
                <a:solidFill>
                  <a:schemeClr val="tx1"/>
                </a:solidFill>
              </a:rPr>
              <a:t>控制器根据存放在存储器中的</a:t>
            </a:r>
            <a:r>
              <a:rPr lang="zh-CN" altLang="en-US" sz="4800" dirty="0">
                <a:solidFill>
                  <a:srgbClr val="FF0000"/>
                </a:solidFill>
              </a:rPr>
              <a:t>程序</a:t>
            </a:r>
            <a:r>
              <a:rPr lang="zh-CN" altLang="en-US" sz="2800" dirty="0">
                <a:solidFill>
                  <a:schemeClr val="tx1"/>
                </a:solidFill>
              </a:rPr>
              <a:t>来工作</a:t>
            </a:r>
            <a:endParaRPr lang="en-US" altLang="zh-CN" sz="2800" dirty="0">
              <a:solidFill>
                <a:schemeClr val="tx1"/>
              </a:solidFill>
            </a:endParaRPr>
          </a:p>
          <a:p>
            <a:pPr lvl="1"/>
            <a:r>
              <a:rPr lang="zh-CN" altLang="en-US" sz="2800" dirty="0">
                <a:solidFill>
                  <a:schemeClr val="tx1"/>
                </a:solidFill>
              </a:rPr>
              <a:t>因此计算机是一种通用的设计，只需要修改存储器中的指令序列，就能控制计算机做不同的事情。</a:t>
            </a:r>
            <a:endParaRPr lang="en-US" altLang="en-US" sz="2800" dirty="0">
              <a:solidFill>
                <a:schemeClr val="tx1"/>
              </a:solidFill>
              <a:ea typeface="华文中宋" pitchFamily="2" charset="-122"/>
            </a:endParaRPr>
          </a:p>
        </p:txBody>
      </p:sp>
    </p:spTree>
    <p:extLst>
      <p:ext uri="{BB962C8B-B14F-4D97-AF65-F5344CB8AC3E}">
        <p14:creationId xmlns:p14="http://schemas.microsoft.com/office/powerpoint/2010/main" val="339235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ChangeArrowheads="1"/>
          </p:cNvSpPr>
          <p:nvPr/>
        </p:nvSpPr>
        <p:spPr bwMode="auto">
          <a:xfrm>
            <a:off x="1042988" y="1665288"/>
            <a:ext cx="8101012"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Aft>
                <a:spcPts val="1800"/>
              </a:spcAft>
              <a:buFont typeface="Wingdings 2" pitchFamily="18" charset="2"/>
              <a:buNone/>
            </a:pPr>
            <a:r>
              <a:rPr lang="zh-CN" altLang="en-US" sz="6000">
                <a:latin typeface="华文中宋" pitchFamily="2" charset="-122"/>
                <a:ea typeface="华文中宋" pitchFamily="2" charset="-122"/>
              </a:rPr>
              <a:t>什么是</a:t>
            </a:r>
            <a:endParaRPr lang="en-US" altLang="zh-CN" sz="6000">
              <a:solidFill>
                <a:srgbClr val="0000CC"/>
              </a:solidFill>
              <a:latin typeface="华文中宋" pitchFamily="2" charset="-122"/>
              <a:ea typeface="华文中宋" pitchFamily="2" charset="-122"/>
            </a:endParaRPr>
          </a:p>
          <a:p>
            <a:pPr algn="ctr" eaLnBrk="1" hangingPunct="1">
              <a:spcAft>
                <a:spcPts val="1800"/>
              </a:spcAft>
              <a:buFont typeface="Wingdings 2" pitchFamily="18" charset="2"/>
              <a:buNone/>
            </a:pPr>
            <a:r>
              <a:rPr lang="zh-CN" altLang="en-US" sz="16000">
                <a:solidFill>
                  <a:srgbClr val="0000CC"/>
                </a:solidFill>
                <a:latin typeface="华文中宋" pitchFamily="2" charset="-122"/>
                <a:ea typeface="华文中宋" pitchFamily="2" charset="-122"/>
              </a:rPr>
              <a:t>计算</a:t>
            </a:r>
          </a:p>
        </p:txBody>
      </p:sp>
      <p:sp>
        <p:nvSpPr>
          <p:cNvPr id="3" name="Title 2"/>
          <p:cNvSpPr>
            <a:spLocks noGrp="1"/>
          </p:cNvSpPr>
          <p:nvPr>
            <p:ph type="title"/>
          </p:nvPr>
        </p:nvSpPr>
        <p:spPr/>
        <p:txBody>
          <a:bodyPr/>
          <a:lstStyle/>
          <a:p>
            <a:pPr>
              <a:defRPr/>
            </a:pPr>
            <a:endParaRPr lang="en-US">
              <a:cs typeface="+mj-cs"/>
            </a:endParaRPr>
          </a:p>
        </p:txBody>
      </p:sp>
    </p:spTree>
    <p:extLst>
      <p:ext uri="{BB962C8B-B14F-4D97-AF65-F5344CB8AC3E}">
        <p14:creationId xmlns:p14="http://schemas.microsoft.com/office/powerpoint/2010/main" val="2614900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冯诺依曼体系结构 </a:t>
            </a:r>
            <a:r>
              <a:rPr lang="en-US" altLang="zh-CN">
                <a:effectLst>
                  <a:outerShdw blurRad="38100" dist="38100" dir="2700000" algn="tl">
                    <a:srgbClr val="C0C0C0"/>
                  </a:outerShdw>
                </a:effectLst>
              </a:rPr>
              <a:t>(4)</a:t>
            </a:r>
            <a:r>
              <a:rPr lang="zh-CN" altLang="en-US">
                <a:effectLst>
                  <a:outerShdw blurRad="38100" dist="38100" dir="2700000" algn="tl">
                    <a:srgbClr val="C0C0C0"/>
                  </a:outerShdw>
                </a:effectLst>
              </a:rPr>
              <a:t> </a:t>
            </a:r>
            <a:endParaRPr lang="en-US" altLang="en-US">
              <a:effectLst>
                <a:outerShdw blurRad="38100" dist="38100" dir="2700000" algn="tl">
                  <a:srgbClr val="C0C0C0"/>
                </a:outerShdw>
              </a:effectLst>
              <a:ea typeface="华文中宋" pitchFamily="2" charset="-122"/>
            </a:endParaRPr>
          </a:p>
        </p:txBody>
      </p:sp>
      <p:sp>
        <p:nvSpPr>
          <p:cNvPr id="38914" name="Content Placeholder 2"/>
          <p:cNvSpPr>
            <a:spLocks noGrp="1"/>
          </p:cNvSpPr>
          <p:nvPr>
            <p:ph idx="1"/>
          </p:nvPr>
        </p:nvSpPr>
        <p:spPr/>
        <p:txBody>
          <a:bodyPr>
            <a:normAutofit/>
          </a:bodyPr>
          <a:lstStyle/>
          <a:p>
            <a:r>
              <a:rPr lang="zh-CN" altLang="en-US" sz="3200" dirty="0"/>
              <a:t>控制器</a:t>
            </a:r>
            <a:endParaRPr lang="en-US" altLang="zh-CN" sz="3200" dirty="0"/>
          </a:p>
          <a:p>
            <a:pPr lvl="1"/>
            <a:r>
              <a:rPr lang="zh-CN" altLang="en-US" sz="2800" dirty="0">
                <a:solidFill>
                  <a:schemeClr val="tx1"/>
                </a:solidFill>
              </a:rPr>
              <a:t>负责从存储器中读取计算机指令，然后解析指令，并按照指令的要求，指挥计算机的其他部件协调工作。</a:t>
            </a:r>
            <a:endParaRPr lang="en-US" altLang="zh-CN" sz="2800" dirty="0">
              <a:solidFill>
                <a:schemeClr val="tx1"/>
              </a:solidFill>
            </a:endParaRPr>
          </a:p>
          <a:p>
            <a:r>
              <a:rPr lang="zh-CN" altLang="en-US" sz="3200" dirty="0"/>
              <a:t>运算器</a:t>
            </a:r>
            <a:endParaRPr lang="en-US" altLang="zh-CN" sz="3200" dirty="0"/>
          </a:p>
          <a:p>
            <a:pPr lvl="1"/>
            <a:r>
              <a:rPr lang="zh-CN" altLang="en-US" sz="2800" dirty="0">
                <a:solidFill>
                  <a:schemeClr val="tx1"/>
                </a:solidFill>
              </a:rPr>
              <a:t>负责执行计算机中的各种运算，从最基本的逻辑运算（与、或、非等），到各种算术运算（加、减、乘、除等）</a:t>
            </a:r>
            <a:endParaRPr lang="en-US" altLang="en-US" sz="2800" dirty="0">
              <a:solidFill>
                <a:schemeClr val="tx1"/>
              </a:solidFill>
              <a:ea typeface="华文中宋" pitchFamily="2" charset="-122"/>
            </a:endParaRPr>
          </a:p>
        </p:txBody>
      </p:sp>
    </p:spTree>
    <p:extLst>
      <p:ext uri="{BB962C8B-B14F-4D97-AF65-F5344CB8AC3E}">
        <p14:creationId xmlns:p14="http://schemas.microsoft.com/office/powerpoint/2010/main" val="3180326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基本逻辑操作</a:t>
            </a:r>
            <a:endParaRPr lang="en-US" altLang="en-US">
              <a:effectLst>
                <a:outerShdw blurRad="38100" dist="38100" dir="2700000" algn="tl">
                  <a:srgbClr val="C0C0C0"/>
                </a:outerShdw>
              </a:effectLst>
              <a:ea typeface="华文中宋" pitchFamily="2" charset="-122"/>
            </a:endParaRPr>
          </a:p>
        </p:txBody>
      </p:sp>
      <p:pic>
        <p:nvPicPr>
          <p:cNvPr id="39938"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196270" y="1244606"/>
            <a:ext cx="5084291" cy="4886284"/>
          </a:xfrm>
        </p:spPr>
      </p:pic>
    </p:spTree>
    <p:extLst>
      <p:ext uri="{BB962C8B-B14F-4D97-AF65-F5344CB8AC3E}">
        <p14:creationId xmlns:p14="http://schemas.microsoft.com/office/powerpoint/2010/main" val="88971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36FDCC1-6439-493E-B691-716BADFF2C25}"/>
              </a:ext>
            </a:extLst>
          </p:cNvPr>
          <p:cNvGrpSpPr/>
          <p:nvPr/>
        </p:nvGrpSpPr>
        <p:grpSpPr>
          <a:xfrm>
            <a:off x="5196241" y="2167847"/>
            <a:ext cx="3859604" cy="2568539"/>
            <a:chOff x="5196241" y="2167847"/>
            <a:chExt cx="3859604" cy="2568539"/>
          </a:xfrm>
        </p:grpSpPr>
        <p:pic>
          <p:nvPicPr>
            <p:cNvPr id="6" name="Content Placeholder 5">
              <a:extLst>
                <a:ext uri="{FF2B5EF4-FFF2-40B4-BE49-F238E27FC236}">
                  <a16:creationId xmlns:a16="http://schemas.microsoft.com/office/drawing/2014/main" id="{38B67BE9-6E5A-4379-A481-E535F1C40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196241" y="2167847"/>
              <a:ext cx="3859604" cy="2568539"/>
            </a:xfrm>
            <a:prstGeom prst="rect">
              <a:avLst/>
            </a:prstGeom>
          </p:spPr>
        </p:pic>
        <p:sp>
          <p:nvSpPr>
            <p:cNvPr id="7" name="矩形 6">
              <a:extLst>
                <a:ext uri="{FF2B5EF4-FFF2-40B4-BE49-F238E27FC236}">
                  <a16:creationId xmlns:a16="http://schemas.microsoft.com/office/drawing/2014/main" id="{B0A24703-F6BF-4CB5-A700-01B7FB843FA4}"/>
                </a:ext>
              </a:extLst>
            </p:cNvPr>
            <p:cNvSpPr/>
            <p:nvPr/>
          </p:nvSpPr>
          <p:spPr>
            <a:xfrm>
              <a:off x="7019117" y="3831370"/>
              <a:ext cx="1584176"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存储单元：</a:t>
              </a:r>
              <a:r>
                <a:rPr lang="en-US" altLang="zh-CN" sz="1400" dirty="0">
                  <a:solidFill>
                    <a:schemeClr val="tx1"/>
                  </a:solidFill>
                </a:rPr>
                <a:t>Cell4</a:t>
              </a:r>
            </a:p>
            <a:p>
              <a:r>
                <a:rPr lang="zh-CN" altLang="en-US" sz="1400" dirty="0">
                  <a:solidFill>
                    <a:schemeClr val="tx1"/>
                  </a:solidFill>
                </a:rPr>
                <a:t>地址：</a:t>
              </a:r>
              <a:r>
                <a:rPr lang="en-US" altLang="zh-CN" sz="1400" dirty="0">
                  <a:solidFill>
                    <a:schemeClr val="tx1"/>
                  </a:solidFill>
                </a:rPr>
                <a:t>4</a:t>
              </a:r>
            </a:p>
            <a:p>
              <a:r>
                <a:rPr lang="zh-CN" altLang="en-US" sz="1400" dirty="0">
                  <a:solidFill>
                    <a:schemeClr val="tx1"/>
                  </a:solidFill>
                </a:rPr>
                <a:t>数据：</a:t>
              </a:r>
              <a:r>
                <a:rPr lang="en-US" altLang="zh-CN" sz="1400" dirty="0">
                  <a:solidFill>
                    <a:schemeClr val="tx1"/>
                  </a:solidFill>
                </a:rPr>
                <a:t>10100001</a:t>
              </a:r>
              <a:endParaRPr lang="zh-CN" altLang="en-US" sz="1400" dirty="0">
                <a:solidFill>
                  <a:schemeClr val="tx1"/>
                </a:solidFill>
              </a:endParaRPr>
            </a:p>
          </p:txBody>
        </p:sp>
      </p:grpSp>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冯诺依曼体系结构 </a:t>
            </a:r>
            <a:r>
              <a:rPr lang="en-US" altLang="zh-CN" dirty="0">
                <a:effectLst>
                  <a:outerShdw blurRad="38100" dist="38100" dir="2700000" algn="tl">
                    <a:srgbClr val="C0C0C0"/>
                  </a:outerShdw>
                </a:effectLst>
              </a:rPr>
              <a:t>(5)</a:t>
            </a:r>
            <a:r>
              <a:rPr lang="zh-CN" altLang="en-US" dirty="0">
                <a:effectLst>
                  <a:outerShdw blurRad="38100" dist="38100" dir="2700000" algn="tl">
                    <a:srgbClr val="C0C0C0"/>
                  </a:outerShdw>
                </a:effectLst>
              </a:rPr>
              <a:t> </a:t>
            </a:r>
            <a:endParaRPr lang="en-US" altLang="en-US" dirty="0">
              <a:effectLst>
                <a:outerShdw blurRad="38100" dist="38100" dir="2700000" algn="tl">
                  <a:srgbClr val="C0C0C0"/>
                </a:outerShdw>
              </a:effectLst>
              <a:ea typeface="华文中宋" pitchFamily="2" charset="-122"/>
            </a:endParaRPr>
          </a:p>
        </p:txBody>
      </p:sp>
      <p:sp>
        <p:nvSpPr>
          <p:cNvPr id="40962" name="Content Placeholder 2"/>
          <p:cNvSpPr>
            <a:spLocks noGrp="1"/>
          </p:cNvSpPr>
          <p:nvPr>
            <p:ph idx="1"/>
          </p:nvPr>
        </p:nvSpPr>
        <p:spPr/>
        <p:txBody>
          <a:bodyPr>
            <a:normAutofit fontScale="77500" lnSpcReduction="20000"/>
          </a:bodyPr>
          <a:lstStyle/>
          <a:p>
            <a:r>
              <a:rPr lang="zh-CN" altLang="en-US" sz="2900" dirty="0"/>
              <a:t>存储器</a:t>
            </a:r>
            <a:endParaRPr lang="en-US" altLang="zh-CN" sz="2900" dirty="0"/>
          </a:p>
          <a:p>
            <a:pPr lvl="1"/>
            <a:r>
              <a:rPr lang="zh-CN" altLang="en-US" sz="2600" dirty="0">
                <a:solidFill>
                  <a:schemeClr val="tx1"/>
                </a:solidFill>
              </a:rPr>
              <a:t>以</a:t>
            </a:r>
            <a:r>
              <a:rPr lang="zh-CN" altLang="en-US" sz="2600" dirty="0">
                <a:solidFill>
                  <a:srgbClr val="FF0000"/>
                </a:solidFill>
              </a:rPr>
              <a:t>二进制</a:t>
            </a:r>
            <a:r>
              <a:rPr lang="zh-CN" altLang="en-US" sz="2600" dirty="0">
                <a:solidFill>
                  <a:schemeClr val="tx1"/>
                </a:solidFill>
              </a:rPr>
              <a:t>形式存储</a:t>
            </a:r>
            <a:r>
              <a:rPr lang="zh-CN" altLang="en-US" sz="2600" dirty="0">
                <a:solidFill>
                  <a:srgbClr val="FF0000"/>
                </a:solidFill>
              </a:rPr>
              <a:t>程序</a:t>
            </a:r>
            <a:r>
              <a:rPr lang="zh-CN" altLang="en-US" sz="2600" dirty="0">
                <a:solidFill>
                  <a:schemeClr val="tx1"/>
                </a:solidFill>
              </a:rPr>
              <a:t>和</a:t>
            </a:r>
            <a:r>
              <a:rPr lang="zh-CN" altLang="en-US" sz="2600" dirty="0">
                <a:solidFill>
                  <a:srgbClr val="FF0000"/>
                </a:solidFill>
              </a:rPr>
              <a:t>数据</a:t>
            </a:r>
            <a:r>
              <a:rPr lang="zh-CN" altLang="en-US" sz="2600" dirty="0">
                <a:solidFill>
                  <a:schemeClr val="tx1"/>
                </a:solidFill>
              </a:rPr>
              <a:t>。</a:t>
            </a:r>
            <a:endParaRPr lang="en-US" altLang="zh-CN" sz="2600" dirty="0">
              <a:solidFill>
                <a:schemeClr val="tx1"/>
              </a:solidFill>
            </a:endParaRPr>
          </a:p>
          <a:p>
            <a:pPr lvl="1"/>
            <a:r>
              <a:rPr lang="zh-CN" altLang="en-US" sz="2600" dirty="0"/>
              <a:t>主要有两类主存：随机存储器（</a:t>
            </a:r>
            <a:r>
              <a:rPr lang="en-US" altLang="zh-CN" sz="2600" dirty="0"/>
              <a:t>RAM</a:t>
            </a:r>
            <a:r>
              <a:rPr lang="zh-CN" altLang="en-US" sz="2600" dirty="0"/>
              <a:t>）和只读存储器（</a:t>
            </a:r>
            <a:r>
              <a:rPr lang="en-US" altLang="zh-CN" sz="2600" dirty="0"/>
              <a:t>ROM</a:t>
            </a:r>
            <a:r>
              <a:rPr lang="zh-CN" altLang="en-US" sz="2600" dirty="0"/>
              <a:t>）</a:t>
            </a:r>
            <a:endParaRPr lang="en-US" altLang="zh-CN" sz="2600" dirty="0"/>
          </a:p>
          <a:p>
            <a:pPr lvl="2"/>
            <a:r>
              <a:rPr lang="en-US" altLang="zh-CN" sz="2000" dirty="0">
                <a:latin typeface="+mn-ea"/>
              </a:rPr>
              <a:t>RAM</a:t>
            </a:r>
            <a:r>
              <a:rPr lang="zh-CN" altLang="en-US" sz="2000" dirty="0">
                <a:latin typeface="+mn-ea"/>
              </a:rPr>
              <a:t>用于存储临时的数据（如程序运行时的数据），断电后数据消失</a:t>
            </a:r>
            <a:endParaRPr lang="en-US" altLang="zh-CN" sz="2000" dirty="0">
              <a:latin typeface="+mn-ea"/>
            </a:endParaRPr>
          </a:p>
          <a:p>
            <a:pPr lvl="2"/>
            <a:r>
              <a:rPr lang="en-US" altLang="zh-CN" sz="2000" dirty="0">
                <a:latin typeface="+mn-ea"/>
              </a:rPr>
              <a:t>ROM</a:t>
            </a:r>
            <a:r>
              <a:rPr lang="zh-CN" altLang="en-US" sz="2000" dirty="0">
                <a:latin typeface="+mn-ea"/>
              </a:rPr>
              <a:t>用于存储永久的数据（如开机引导程序），断电后数据不会消失</a:t>
            </a:r>
            <a:endParaRPr lang="en-US" altLang="zh-CN" sz="2000" dirty="0">
              <a:latin typeface="+mn-ea"/>
            </a:endParaRPr>
          </a:p>
          <a:p>
            <a:pPr lvl="1"/>
            <a:r>
              <a:rPr lang="zh-CN" altLang="en-US" sz="2600" dirty="0"/>
              <a:t>存储结构</a:t>
            </a:r>
            <a:endParaRPr lang="en-US" altLang="zh-CN" sz="2600" dirty="0"/>
          </a:p>
          <a:p>
            <a:pPr lvl="2"/>
            <a:r>
              <a:rPr lang="zh-CN" altLang="en-US" sz="2300" dirty="0"/>
              <a:t>存储单元：主存中独立的存储空间</a:t>
            </a:r>
            <a:endParaRPr lang="en-US" altLang="zh-CN" sz="2300" dirty="0"/>
          </a:p>
          <a:p>
            <a:pPr lvl="2"/>
            <a:r>
              <a:rPr lang="zh-CN" altLang="en-US" sz="2300" dirty="0"/>
              <a:t>存储单元地址：存储单元在主存中的位置</a:t>
            </a:r>
            <a:endParaRPr lang="en-US" altLang="zh-CN" sz="2300" dirty="0"/>
          </a:p>
          <a:p>
            <a:pPr lvl="2"/>
            <a:r>
              <a:rPr lang="zh-CN" altLang="en-US" sz="2300" dirty="0"/>
              <a:t>存储单元内容：存储单元中的信息</a:t>
            </a:r>
          </a:p>
          <a:p>
            <a:pPr marL="397800" lvl="1" indent="0">
              <a:buNone/>
            </a:pPr>
            <a:endParaRPr lang="en-US" altLang="zh-CN" sz="2600" dirty="0"/>
          </a:p>
          <a:p>
            <a:endParaRPr lang="en-US" altLang="zh-CN" sz="2900" dirty="0"/>
          </a:p>
          <a:p>
            <a:r>
              <a:rPr lang="zh-CN" altLang="en-US" sz="2900" dirty="0"/>
              <a:t>输入设备和输出设备</a:t>
            </a:r>
            <a:endParaRPr lang="en-US" altLang="zh-CN" sz="2900" dirty="0"/>
          </a:p>
          <a:p>
            <a:pPr lvl="1"/>
            <a:r>
              <a:rPr lang="zh-CN" altLang="en-US" sz="2600" dirty="0">
                <a:solidFill>
                  <a:schemeClr val="tx1"/>
                </a:solidFill>
              </a:rPr>
              <a:t>输入设备负责将信息</a:t>
            </a:r>
            <a:r>
              <a:rPr lang="zh-CN" altLang="en-US" sz="2600" dirty="0">
                <a:solidFill>
                  <a:srgbClr val="FF0000"/>
                </a:solidFill>
              </a:rPr>
              <a:t>输入计算机</a:t>
            </a:r>
            <a:r>
              <a:rPr lang="zh-CN" altLang="en-US" sz="2600" dirty="0">
                <a:solidFill>
                  <a:schemeClr val="tx1"/>
                </a:solidFill>
              </a:rPr>
              <a:t>，例如键盘、鼠标、扫描仪等；</a:t>
            </a:r>
            <a:endParaRPr lang="en-US" altLang="zh-CN" sz="2600" dirty="0">
              <a:solidFill>
                <a:schemeClr val="tx1"/>
              </a:solidFill>
            </a:endParaRPr>
          </a:p>
          <a:p>
            <a:pPr lvl="1"/>
            <a:r>
              <a:rPr lang="zh-CN" altLang="en-US" sz="2600" dirty="0">
                <a:solidFill>
                  <a:schemeClr val="tx1"/>
                </a:solidFill>
              </a:rPr>
              <a:t>输出设备负责将计算结果或存储器中的内容</a:t>
            </a:r>
            <a:r>
              <a:rPr lang="zh-CN" altLang="en-US" sz="2600" dirty="0">
                <a:solidFill>
                  <a:srgbClr val="FF0000"/>
                </a:solidFill>
              </a:rPr>
              <a:t>从计算机输出</a:t>
            </a:r>
            <a:r>
              <a:rPr lang="zh-CN" altLang="en-US" sz="2600" dirty="0">
                <a:solidFill>
                  <a:schemeClr val="tx1"/>
                </a:solidFill>
              </a:rPr>
              <a:t>，如显示器、打印机等</a:t>
            </a:r>
            <a:r>
              <a:rPr lang="zh-CN" altLang="en-US" sz="2800" dirty="0">
                <a:solidFill>
                  <a:schemeClr val="tx1"/>
                </a:solidFill>
              </a:rPr>
              <a:t>。</a:t>
            </a:r>
            <a:endParaRPr lang="en-US" altLang="en-US" sz="2800" dirty="0">
              <a:solidFill>
                <a:schemeClr val="tx1"/>
              </a:solidFill>
              <a:ea typeface="华文中宋" pitchFamily="2" charset="-122"/>
            </a:endParaRPr>
          </a:p>
        </p:txBody>
      </p:sp>
    </p:spTree>
    <p:extLst>
      <p:ext uri="{BB962C8B-B14F-4D97-AF65-F5344CB8AC3E}">
        <p14:creationId xmlns:p14="http://schemas.microsoft.com/office/powerpoint/2010/main" val="1015144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vert="horz" wrap="square" lIns="91440" tIns="45720" rIns="91440" bIns="45720" numCol="1" anchorCtr="0" compatLnSpc="1">
            <a:prstTxWarp prst="textNoShape">
              <a:avLst/>
            </a:prstTxWarp>
          </a:bodyPr>
          <a:lstStyle/>
          <a:p>
            <a:pPr eaLnBrk="1" hangingPunct="1">
              <a:lnSpc>
                <a:spcPct val="100000"/>
              </a:lnSpc>
              <a:spcAft>
                <a:spcPts val="2400"/>
              </a:spcAft>
            </a:pPr>
            <a:r>
              <a:rPr lang="zh-CN" altLang="en-US" sz="4800" cap="none" dirty="0">
                <a:effectLst>
                  <a:outerShdw blurRad="38100" dist="38100" dir="2700000" algn="tl">
                    <a:srgbClr val="C0C0C0"/>
                  </a:outerShdw>
                </a:effectLst>
              </a:rPr>
              <a:t>程序设计简介</a:t>
            </a:r>
          </a:p>
        </p:txBody>
      </p:sp>
    </p:spTree>
    <p:extLst>
      <p:ext uri="{BB962C8B-B14F-4D97-AF65-F5344CB8AC3E}">
        <p14:creationId xmlns:p14="http://schemas.microsoft.com/office/powerpoint/2010/main" val="364244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程序是什么？</a:t>
            </a:r>
            <a:endParaRPr lang="en-US" altLang="en-US">
              <a:effectLst>
                <a:outerShdw blurRad="38100" dist="38100" dir="2700000" algn="tl">
                  <a:srgbClr val="C0C0C0"/>
                </a:outerShdw>
              </a:effectLst>
              <a:ea typeface="华文中宋" pitchFamily="2" charset="-122"/>
            </a:endParaRPr>
          </a:p>
        </p:txBody>
      </p:sp>
      <p:sp>
        <p:nvSpPr>
          <p:cNvPr id="46082" name="Content Placeholder 6"/>
          <p:cNvSpPr>
            <a:spLocks noGrp="1"/>
          </p:cNvSpPr>
          <p:nvPr>
            <p:ph idx="1"/>
          </p:nvPr>
        </p:nvSpPr>
        <p:spPr/>
        <p:txBody>
          <a:bodyPr>
            <a:normAutofit/>
          </a:bodyPr>
          <a:lstStyle/>
          <a:p>
            <a:r>
              <a:rPr lang="zh-CN" altLang="en-US" sz="2800" dirty="0"/>
              <a:t>回顾冯诺依曼体系结构</a:t>
            </a:r>
            <a:endParaRPr lang="en-US" altLang="en-US" sz="2800" dirty="0">
              <a:ea typeface="华文中宋" pitchFamily="2" charset="-122"/>
            </a:endParaRPr>
          </a:p>
        </p:txBody>
      </p:sp>
      <p:pic>
        <p:nvPicPr>
          <p:cNvPr id="46085" name="图片 3"/>
          <p:cNvPicPr>
            <a:picLocks noChangeAspect="1" noChangeArrowheads="1"/>
          </p:cNvPicPr>
          <p:nvPr/>
        </p:nvPicPr>
        <p:blipFill>
          <a:blip r:embed="rId2">
            <a:extLst>
              <a:ext uri="{28A0092B-C50C-407E-A947-70E740481C1C}">
                <a14:useLocalDpi xmlns:a14="http://schemas.microsoft.com/office/drawing/2010/main" val="0"/>
              </a:ext>
            </a:extLst>
          </a:blip>
          <a:srcRect l="1401" t="2428" r="7762" b="7452"/>
          <a:stretch>
            <a:fillRect/>
          </a:stretch>
        </p:blipFill>
        <p:spPr bwMode="auto">
          <a:xfrm>
            <a:off x="1573213" y="2449513"/>
            <a:ext cx="7223125"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Callout 2 8"/>
          <p:cNvSpPr/>
          <p:nvPr/>
        </p:nvSpPr>
        <p:spPr>
          <a:xfrm>
            <a:off x="6489700" y="2205038"/>
            <a:ext cx="2330450" cy="1157287"/>
          </a:xfrm>
          <a:prstGeom prst="borderCallout2">
            <a:avLst>
              <a:gd name="adj1" fmla="val 20025"/>
              <a:gd name="adj2" fmla="val -7067"/>
              <a:gd name="adj3" fmla="val 20026"/>
              <a:gd name="adj4" fmla="val -37298"/>
              <a:gd name="adj5" fmla="val 110913"/>
              <a:gd name="adj6" fmla="val -48781"/>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10" name="TextBox 9"/>
          <p:cNvSpPr txBox="1"/>
          <p:nvPr/>
        </p:nvSpPr>
        <p:spPr>
          <a:xfrm>
            <a:off x="6492875" y="2268538"/>
            <a:ext cx="2327275" cy="1016000"/>
          </a:xfrm>
          <a:prstGeom prst="rect">
            <a:avLst/>
          </a:prstGeom>
          <a:noFill/>
        </p:spPr>
        <p:txBody>
          <a:bodyPr>
            <a:spAutoFit/>
          </a:bodyPr>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Arial" pitchFamily="34" charset="0"/>
              <a:buChar char="•"/>
            </a:pPr>
            <a:r>
              <a:rPr lang="zh-CN" altLang="en-US" sz="2000" dirty="0">
                <a:solidFill>
                  <a:srgbClr val="000000"/>
                </a:solidFill>
                <a:latin typeface="Gill Sans MT" pitchFamily="34" charset="0"/>
                <a:ea typeface="华文中宋" pitchFamily="2" charset="-122"/>
              </a:rPr>
              <a:t>一组指令的集合</a:t>
            </a:r>
            <a:endParaRPr lang="en-US" altLang="zh-CN" sz="2000" dirty="0">
              <a:solidFill>
                <a:srgbClr val="000000"/>
              </a:solidFill>
              <a:latin typeface="Gill Sans MT" pitchFamily="34" charset="0"/>
              <a:ea typeface="华文中宋" pitchFamily="2" charset="-122"/>
            </a:endParaRPr>
          </a:p>
          <a:p>
            <a:pPr>
              <a:buFont typeface="Arial" pitchFamily="34" charset="0"/>
              <a:buChar char="•"/>
            </a:pPr>
            <a:r>
              <a:rPr lang="zh-CN" altLang="en-US" sz="2000" dirty="0">
                <a:solidFill>
                  <a:srgbClr val="000000"/>
                </a:solidFill>
                <a:latin typeface="Gill Sans MT" pitchFamily="34" charset="0"/>
                <a:ea typeface="华文中宋" pitchFamily="2" charset="-122"/>
              </a:rPr>
              <a:t>指挥计算机解决不同的问题</a:t>
            </a:r>
            <a:endParaRPr lang="en-US" altLang="zh-CN" sz="2000" dirty="0">
              <a:solidFill>
                <a:srgbClr val="000000"/>
              </a:solidFill>
              <a:latin typeface="Gill Sans MT" pitchFamily="34" charset="0"/>
              <a:ea typeface="华文中宋" pitchFamily="2" charset="-122"/>
            </a:endParaRPr>
          </a:p>
        </p:txBody>
      </p:sp>
      <p:sp>
        <p:nvSpPr>
          <p:cNvPr id="11" name="TextBox 10"/>
          <p:cNvSpPr txBox="1"/>
          <p:nvPr/>
        </p:nvSpPr>
        <p:spPr>
          <a:xfrm>
            <a:off x="2601913" y="5876925"/>
            <a:ext cx="5108575" cy="461963"/>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400" dirty="0">
                <a:solidFill>
                  <a:srgbClr val="000000"/>
                </a:solidFill>
                <a:latin typeface="Gill Sans MT" pitchFamily="34" charset="0"/>
                <a:ea typeface="华文中宋" pitchFamily="2" charset="-122"/>
              </a:rPr>
              <a:t>编程：将人的</a:t>
            </a:r>
            <a:r>
              <a:rPr lang="zh-CN" altLang="en-US" sz="2400" dirty="0">
                <a:solidFill>
                  <a:srgbClr val="0000CC"/>
                </a:solidFill>
                <a:latin typeface="Gill Sans MT" pitchFamily="34" charset="0"/>
                <a:ea typeface="华文中宋" pitchFamily="2" charset="-122"/>
              </a:rPr>
              <a:t>解题步骤</a:t>
            </a:r>
            <a:r>
              <a:rPr lang="zh-CN" altLang="en-US" sz="2400" dirty="0">
                <a:solidFill>
                  <a:srgbClr val="000000"/>
                </a:solidFill>
                <a:latin typeface="Gill Sans MT" pitchFamily="34" charset="0"/>
                <a:ea typeface="华文中宋" pitchFamily="2" charset="-122"/>
              </a:rPr>
              <a:t>变成一组</a:t>
            </a:r>
            <a:r>
              <a:rPr lang="zh-CN" altLang="en-US" sz="2400" dirty="0">
                <a:solidFill>
                  <a:srgbClr val="0000CC"/>
                </a:solidFill>
                <a:latin typeface="Gill Sans MT" pitchFamily="34" charset="0"/>
                <a:ea typeface="华文中宋" pitchFamily="2" charset="-122"/>
              </a:rPr>
              <a:t>指令</a:t>
            </a:r>
            <a:endParaRPr lang="en-US" altLang="en-US" sz="2400" dirty="0">
              <a:solidFill>
                <a:srgbClr val="000000"/>
              </a:solidFill>
              <a:latin typeface="Gill Sans MT" pitchFamily="34" charset="0"/>
            </a:endParaRPr>
          </a:p>
        </p:txBody>
      </p:sp>
    </p:spTree>
    <p:extLst>
      <p:ext uri="{BB962C8B-B14F-4D97-AF65-F5344CB8AC3E}">
        <p14:creationId xmlns:p14="http://schemas.microsoft.com/office/powerpoint/2010/main" val="3419361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09298A21-6988-4BB6-8896-6FFE5B6BB26D}"/>
              </a:ext>
            </a:extLst>
          </p:cNvPr>
          <p:cNvSpPr>
            <a:spLocks noGrp="1" noChangeArrowheads="1"/>
          </p:cNvSpPr>
          <p:nvPr>
            <p:ph type="title"/>
          </p:nvPr>
        </p:nvSpPr>
        <p:spPr/>
        <p:txBody>
          <a:bodyPr/>
          <a:lstStyle/>
          <a:p>
            <a:pPr eaLnBrk="1" fontAlgn="auto" hangingPunct="1">
              <a:spcAft>
                <a:spcPts val="0"/>
              </a:spcAft>
              <a:defRPr/>
            </a:pPr>
            <a:r>
              <a:rPr lang="en-US" altLang="zh-CN" dirty="0"/>
              <a:t>Computer Programming</a:t>
            </a:r>
          </a:p>
        </p:txBody>
      </p:sp>
      <p:sp>
        <p:nvSpPr>
          <p:cNvPr id="8195" name="Rectangle 3">
            <a:extLst>
              <a:ext uri="{FF2B5EF4-FFF2-40B4-BE49-F238E27FC236}">
                <a16:creationId xmlns:a16="http://schemas.microsoft.com/office/drawing/2014/main" id="{CB926DE1-3DE0-475D-A021-9D9244B3420D}"/>
              </a:ext>
            </a:extLst>
          </p:cNvPr>
          <p:cNvSpPr>
            <a:spLocks noGrp="1" noChangeArrowheads="1"/>
          </p:cNvSpPr>
          <p:nvPr>
            <p:ph idx="1"/>
          </p:nvPr>
        </p:nvSpPr>
        <p:spPr/>
        <p:txBody>
          <a:bodyPr>
            <a:normAutofit/>
          </a:bodyPr>
          <a:lstStyle/>
          <a:p>
            <a:pPr eaLnBrk="1" hangingPunct="1"/>
            <a:r>
              <a:rPr lang="zh-CN" altLang="en-US" sz="2800" dirty="0"/>
              <a:t>程序</a:t>
            </a:r>
            <a:r>
              <a:rPr lang="en-US" altLang="zh-CN" sz="2800" dirty="0"/>
              <a:t>(Computer Program)</a:t>
            </a:r>
          </a:p>
          <a:p>
            <a:pPr lvl="1" eaLnBrk="1" hangingPunct="1"/>
            <a:r>
              <a:rPr lang="zh-CN" altLang="en-US" sz="2800" dirty="0"/>
              <a:t>一组指令，控制计算机每一步的动作</a:t>
            </a:r>
          </a:p>
          <a:p>
            <a:pPr eaLnBrk="1" hangingPunct="1"/>
            <a:endParaRPr lang="en-US" altLang="zh-CN" sz="2800" dirty="0"/>
          </a:p>
          <a:p>
            <a:pPr eaLnBrk="1" hangingPunct="1"/>
            <a:r>
              <a:rPr lang="zh-CN" altLang="en-US" sz="2800" dirty="0"/>
              <a:t>编程语言</a:t>
            </a:r>
          </a:p>
          <a:p>
            <a:pPr lvl="1" eaLnBrk="1" hangingPunct="1"/>
            <a:r>
              <a:rPr lang="zh-CN" altLang="en-US" sz="2800" dirty="0"/>
              <a:t>一组定义计算机程序的语法规则</a:t>
            </a:r>
            <a:endParaRPr lang="en-US" altLang="zh-CN" sz="2800" dirty="0"/>
          </a:p>
          <a:p>
            <a:pPr lvl="1" eaLnBrk="1" hangingPunct="1"/>
            <a:endParaRPr lang="zh-CN" altLang="en-US" sz="2800" dirty="0"/>
          </a:p>
          <a:p>
            <a:pPr eaLnBrk="1" hangingPunct="1"/>
            <a:r>
              <a:rPr lang="zh-CN" altLang="en-US" sz="2800" dirty="0"/>
              <a:t>编程</a:t>
            </a:r>
            <a:r>
              <a:rPr lang="en-US" altLang="zh-CN" sz="2800" dirty="0"/>
              <a:t>(Computer Programming)</a:t>
            </a:r>
          </a:p>
          <a:p>
            <a:pPr lvl="1" eaLnBrk="1" hangingPunct="1"/>
            <a:r>
              <a:rPr lang="zh-CN" altLang="en-US" sz="2800" dirty="0"/>
              <a:t>编写、测试、调试</a:t>
            </a:r>
            <a:r>
              <a:rPr lang="en-US" altLang="zh-CN" sz="2800" dirty="0"/>
              <a:t>/</a:t>
            </a:r>
            <a:r>
              <a:rPr lang="zh-CN" altLang="en-US" sz="2800" dirty="0"/>
              <a:t>排除问题、维护计算机程序源代码的过程</a:t>
            </a:r>
          </a:p>
          <a:p>
            <a:pPr lvl="1" eaLnBrk="1" hangingPunct="1"/>
            <a:endParaRPr lang="en-US" altLang="zh-CN" dirty="0"/>
          </a:p>
        </p:txBody>
      </p:sp>
    </p:spTree>
    <p:extLst>
      <p:ext uri="{BB962C8B-B14F-4D97-AF65-F5344CB8AC3E}">
        <p14:creationId xmlns:p14="http://schemas.microsoft.com/office/powerpoint/2010/main" val="1888625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程序设计语言的发展 </a:t>
            </a:r>
            <a:r>
              <a:rPr lang="en-US" altLang="zh-CN">
                <a:effectLst>
                  <a:outerShdw blurRad="38100" dist="38100" dir="2700000" algn="tl">
                    <a:srgbClr val="C0C0C0"/>
                  </a:outerShdw>
                </a:effectLst>
              </a:rPr>
              <a:t>(1)</a:t>
            </a:r>
            <a:endParaRPr lang="en-US" altLang="en-US">
              <a:effectLst>
                <a:outerShdw blurRad="38100" dist="38100" dir="2700000" algn="tl">
                  <a:srgbClr val="C0C0C0"/>
                </a:outerShdw>
              </a:effectLst>
              <a:ea typeface="华文中宋" pitchFamily="2" charset="-122"/>
            </a:endParaRPr>
          </a:p>
        </p:txBody>
      </p:sp>
      <p:sp>
        <p:nvSpPr>
          <p:cNvPr id="48130" name="Content Placeholder 2"/>
          <p:cNvSpPr>
            <a:spLocks noGrp="1"/>
          </p:cNvSpPr>
          <p:nvPr>
            <p:ph idx="1"/>
          </p:nvPr>
        </p:nvSpPr>
        <p:spPr/>
        <p:txBody>
          <a:bodyPr>
            <a:normAutofit/>
          </a:bodyPr>
          <a:lstStyle/>
          <a:p>
            <a:r>
              <a:rPr lang="zh-CN" altLang="en-US" sz="2800" dirty="0"/>
              <a:t>机器语言</a:t>
            </a:r>
            <a:endParaRPr lang="en-US" altLang="zh-CN" sz="2800" dirty="0"/>
          </a:p>
          <a:p>
            <a:pPr lvl="1"/>
            <a:r>
              <a:rPr lang="zh-CN" altLang="en-US" sz="2400" dirty="0">
                <a:solidFill>
                  <a:schemeClr val="tx1"/>
                </a:solidFill>
              </a:rPr>
              <a:t>也称处理器的</a:t>
            </a:r>
            <a:r>
              <a:rPr lang="zh-CN" altLang="en-US" sz="2400" dirty="0">
                <a:solidFill>
                  <a:srgbClr val="FF0000"/>
                </a:solidFill>
              </a:rPr>
              <a:t>指令系统</a:t>
            </a:r>
            <a:r>
              <a:rPr lang="zh-CN" altLang="en-US" sz="2400" dirty="0">
                <a:solidFill>
                  <a:schemeClr val="tx1"/>
                </a:solidFill>
              </a:rPr>
              <a:t>，是该处理器可以识别的一组</a:t>
            </a:r>
            <a:r>
              <a:rPr lang="zh-CN" altLang="en-US" sz="2400" dirty="0">
                <a:solidFill>
                  <a:srgbClr val="FF0000"/>
                </a:solidFill>
              </a:rPr>
              <a:t>由</a:t>
            </a:r>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序列构成的指令码</a:t>
            </a:r>
            <a:r>
              <a:rPr lang="zh-CN" altLang="en-US" sz="2400" dirty="0">
                <a:solidFill>
                  <a:schemeClr val="tx1"/>
                </a:solidFill>
              </a:rPr>
              <a:t>。</a:t>
            </a:r>
            <a:endParaRPr lang="en-US" altLang="zh-CN" sz="2400" dirty="0">
              <a:solidFill>
                <a:schemeClr val="tx1"/>
              </a:solidFill>
            </a:endParaRPr>
          </a:p>
          <a:p>
            <a:pPr lvl="1"/>
            <a:r>
              <a:rPr lang="zh-CN" altLang="en-US" sz="2400" dirty="0">
                <a:solidFill>
                  <a:schemeClr val="tx1"/>
                </a:solidFill>
              </a:rPr>
              <a:t>指令的格式</a:t>
            </a:r>
            <a:endParaRPr lang="en-US" altLang="zh-CN" sz="2400" dirty="0">
              <a:solidFill>
                <a:schemeClr val="tx1"/>
              </a:solidFill>
            </a:endParaRPr>
          </a:p>
          <a:p>
            <a:pPr lvl="1"/>
            <a:endParaRPr lang="en-US" altLang="zh-CN" sz="2400" dirty="0">
              <a:solidFill>
                <a:schemeClr val="tx1"/>
              </a:solidFill>
            </a:endParaRPr>
          </a:p>
          <a:p>
            <a:pPr lvl="1"/>
            <a:endParaRPr lang="en-US" altLang="zh-CN" sz="2400" dirty="0">
              <a:solidFill>
                <a:schemeClr val="tx1"/>
              </a:solidFill>
            </a:endParaRPr>
          </a:p>
          <a:p>
            <a:pPr lvl="1"/>
            <a:r>
              <a:rPr lang="zh-CN" altLang="en-US" sz="2400" dirty="0">
                <a:solidFill>
                  <a:schemeClr val="tx1"/>
                </a:solidFill>
              </a:rPr>
              <a:t>指令系统是计算机软件和硬件的界面。</a:t>
            </a:r>
            <a:endParaRPr lang="en-US" altLang="zh-CN" sz="2400" dirty="0">
              <a:solidFill>
                <a:schemeClr val="tx1"/>
              </a:solidFill>
            </a:endParaRPr>
          </a:p>
          <a:p>
            <a:pPr lvl="1"/>
            <a:r>
              <a:rPr lang="zh-CN" altLang="en-US" sz="2400" dirty="0">
                <a:solidFill>
                  <a:schemeClr val="tx1"/>
                </a:solidFill>
              </a:rPr>
              <a:t>下面是某处理器指令系统中的两条指令：</a:t>
            </a:r>
            <a:endParaRPr lang="en-US" altLang="zh-CN" sz="2400" dirty="0">
              <a:solidFill>
                <a:schemeClr val="tx1"/>
              </a:solidFill>
            </a:endParaRPr>
          </a:p>
          <a:p>
            <a:pPr lvl="2"/>
            <a:r>
              <a:rPr lang="en-US" altLang="zh-CN" sz="2000" dirty="0"/>
              <a:t>10000000    </a:t>
            </a:r>
            <a:r>
              <a:rPr lang="zh-CN" altLang="en-US" sz="2000" dirty="0"/>
              <a:t>加</a:t>
            </a:r>
            <a:endParaRPr lang="en-US" altLang="zh-CN" sz="2000" dirty="0"/>
          </a:p>
          <a:p>
            <a:pPr lvl="2"/>
            <a:r>
              <a:rPr lang="en-US" altLang="zh-CN" sz="2000" dirty="0"/>
              <a:t>10010000    </a:t>
            </a:r>
            <a:r>
              <a:rPr lang="zh-CN" altLang="en-US" sz="2000" dirty="0"/>
              <a:t>减</a:t>
            </a:r>
            <a:endParaRPr lang="en-US" altLang="en-US" sz="2000" dirty="0">
              <a:ea typeface="华文中宋" pitchFamily="2" charset="-122"/>
            </a:endParaRPr>
          </a:p>
        </p:txBody>
      </p:sp>
      <p:grpSp>
        <p:nvGrpSpPr>
          <p:cNvPr id="48133" name="Group 4"/>
          <p:cNvGrpSpPr>
            <a:grpSpLocks/>
          </p:cNvGrpSpPr>
          <p:nvPr/>
        </p:nvGrpSpPr>
        <p:grpSpPr bwMode="auto">
          <a:xfrm>
            <a:off x="2130422" y="3168650"/>
            <a:ext cx="3521075" cy="520700"/>
            <a:chOff x="1227" y="3358"/>
            <a:chExt cx="2218" cy="328"/>
          </a:xfrm>
        </p:grpSpPr>
        <p:sp>
          <p:nvSpPr>
            <p:cNvPr id="7" name="Rectangle 5"/>
            <p:cNvSpPr>
              <a:spLocks noChangeArrowheads="1"/>
            </p:cNvSpPr>
            <p:nvPr/>
          </p:nvSpPr>
          <p:spPr bwMode="auto">
            <a:xfrm>
              <a:off x="1227" y="3358"/>
              <a:ext cx="2218" cy="328"/>
            </a:xfrm>
            <a:prstGeom prst="rect">
              <a:avLst/>
            </a:prstGeom>
            <a:noFill/>
            <a:ln w="25399">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pPr>
              <a:r>
                <a:rPr lang="zh-CN" altLang="en-US" sz="2800" dirty="0">
                  <a:solidFill>
                    <a:srgbClr val="0000CC"/>
                  </a:solidFill>
                  <a:latin typeface="Gill Sans MT" pitchFamily="34" charset="0"/>
                  <a:ea typeface="华文中宋" pitchFamily="2" charset="-122"/>
                </a:rPr>
                <a:t>操作码</a:t>
              </a:r>
              <a:r>
                <a:rPr lang="en-US" altLang="zh-CN" sz="2800" dirty="0">
                  <a:solidFill>
                    <a:srgbClr val="0000CC"/>
                  </a:solidFill>
                  <a:latin typeface="Gill Sans MT" pitchFamily="34" charset="0"/>
                  <a:ea typeface="华文中宋" pitchFamily="2" charset="-122"/>
                </a:rPr>
                <a:t>OP  </a:t>
              </a:r>
              <a:r>
                <a:rPr lang="zh-CN" altLang="en-US" sz="2800" dirty="0">
                  <a:solidFill>
                    <a:srgbClr val="0000CC"/>
                  </a:solidFill>
                  <a:latin typeface="Gill Sans MT" pitchFamily="34" charset="0"/>
                  <a:ea typeface="华文中宋" pitchFamily="2" charset="-122"/>
                </a:rPr>
                <a:t>地址码</a:t>
              </a:r>
              <a:r>
                <a:rPr lang="en-US" altLang="zh-CN" sz="2800" dirty="0">
                  <a:solidFill>
                    <a:srgbClr val="0000CC"/>
                  </a:solidFill>
                  <a:latin typeface="Gill Sans MT" pitchFamily="34" charset="0"/>
                  <a:ea typeface="华文中宋" pitchFamily="2" charset="-122"/>
                </a:rPr>
                <a:t>AD</a:t>
              </a:r>
            </a:p>
          </p:txBody>
        </p:sp>
        <p:sp>
          <p:nvSpPr>
            <p:cNvPr id="48135" name="Line 6"/>
            <p:cNvSpPr>
              <a:spLocks noChangeShapeType="1"/>
            </p:cNvSpPr>
            <p:nvPr/>
          </p:nvSpPr>
          <p:spPr bwMode="auto">
            <a:xfrm>
              <a:off x="2316" y="3359"/>
              <a:ext cx="0" cy="327"/>
            </a:xfrm>
            <a:prstGeom prst="line">
              <a:avLst/>
            </a:prstGeom>
            <a:noFill/>
            <a:ln w="12699">
              <a:solidFill>
                <a:srgbClr val="00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19882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程序设计语言的发展 </a:t>
            </a:r>
            <a:r>
              <a:rPr lang="en-US" altLang="zh-CN">
                <a:effectLst>
                  <a:outerShdw blurRad="38100" dist="38100" dir="2700000" algn="tl">
                    <a:srgbClr val="C0C0C0"/>
                  </a:outerShdw>
                </a:effectLst>
              </a:rPr>
              <a:t>(2)</a:t>
            </a:r>
            <a:endParaRPr lang="en-US" altLang="en-US">
              <a:effectLst>
                <a:outerShdw blurRad="38100" dist="38100" dir="2700000" algn="tl">
                  <a:srgbClr val="C0C0C0"/>
                </a:outerShdw>
              </a:effectLst>
              <a:ea typeface="华文中宋" pitchFamily="2" charset="-122"/>
            </a:endParaRPr>
          </a:p>
        </p:txBody>
      </p:sp>
      <p:sp>
        <p:nvSpPr>
          <p:cNvPr id="3" name="Content Placeholder 2"/>
          <p:cNvSpPr>
            <a:spLocks noGrp="1"/>
          </p:cNvSpPr>
          <p:nvPr>
            <p:ph idx="1"/>
          </p:nvPr>
        </p:nvSpPr>
        <p:spPr>
          <a:xfrm>
            <a:off x="685800" y="1772816"/>
            <a:ext cx="7797546" cy="4399384"/>
          </a:xfrm>
        </p:spPr>
        <p:txBody>
          <a:bodyPr>
            <a:normAutofit/>
          </a:bodyPr>
          <a:lstStyle/>
          <a:p>
            <a:r>
              <a:rPr lang="zh-CN" altLang="en-US" sz="3200" dirty="0"/>
              <a:t>汇编语言</a:t>
            </a:r>
            <a:endParaRPr lang="en-US" altLang="zh-CN" sz="3200" dirty="0"/>
          </a:p>
          <a:p>
            <a:pPr lvl="1"/>
            <a:r>
              <a:rPr lang="en-US" altLang="zh-CN" sz="2800" dirty="0">
                <a:solidFill>
                  <a:schemeClr val="tx1"/>
                </a:solidFill>
              </a:rPr>
              <a:t>50</a:t>
            </a:r>
            <a:r>
              <a:rPr lang="zh-CN" altLang="en-US" sz="2800" dirty="0">
                <a:solidFill>
                  <a:schemeClr val="tx1"/>
                </a:solidFill>
              </a:rPr>
              <a:t>年代中期，人们开始用一些</a:t>
            </a:r>
            <a:r>
              <a:rPr lang="zh-CN" altLang="en-US" sz="2800" dirty="0"/>
              <a:t>助记符号</a:t>
            </a:r>
            <a:r>
              <a:rPr lang="zh-CN" altLang="en-US" sz="2800" dirty="0">
                <a:solidFill>
                  <a:schemeClr val="tx1"/>
                </a:solidFill>
              </a:rPr>
              <a:t>来代替</a:t>
            </a:r>
            <a:r>
              <a:rPr lang="en-US" altLang="zh-CN" sz="2800" dirty="0">
                <a:solidFill>
                  <a:schemeClr val="tx1"/>
                </a:solidFill>
              </a:rPr>
              <a:t>0</a:t>
            </a:r>
            <a:r>
              <a:rPr lang="zh-CN" altLang="en-US" sz="2800" dirty="0">
                <a:solidFill>
                  <a:schemeClr val="tx1"/>
                </a:solidFill>
              </a:rPr>
              <a:t>、</a:t>
            </a:r>
            <a:r>
              <a:rPr lang="en-US" altLang="zh-CN" sz="2800" dirty="0">
                <a:solidFill>
                  <a:schemeClr val="tx1"/>
                </a:solidFill>
              </a:rPr>
              <a:t>1</a:t>
            </a:r>
            <a:r>
              <a:rPr lang="zh-CN" altLang="en-US" sz="2800" dirty="0">
                <a:solidFill>
                  <a:schemeClr val="tx1"/>
                </a:solidFill>
              </a:rPr>
              <a:t>码编程。</a:t>
            </a:r>
            <a:endParaRPr lang="en-US" altLang="zh-CN" sz="2800" dirty="0">
              <a:solidFill>
                <a:schemeClr val="tx1"/>
              </a:solidFill>
            </a:endParaRPr>
          </a:p>
          <a:p>
            <a:pPr lvl="1"/>
            <a:r>
              <a:rPr lang="zh-CN" altLang="en-US" sz="2800" dirty="0">
                <a:solidFill>
                  <a:schemeClr val="tx1"/>
                </a:solidFill>
              </a:rPr>
              <a:t>用助记符号描述的指令系统，称为符号语言或汇编语言。</a:t>
            </a:r>
            <a:r>
              <a:rPr lang="zh-CN" altLang="en-US" sz="2800" dirty="0"/>
              <a:t>		</a:t>
            </a:r>
            <a:endParaRPr lang="en-US" altLang="zh-CN" sz="2800" dirty="0"/>
          </a:p>
          <a:p>
            <a:pPr lvl="2"/>
            <a:r>
              <a:rPr lang="en-US" altLang="zh-CN" sz="2400" dirty="0">
                <a:solidFill>
                  <a:srgbClr val="0000CC"/>
                </a:solidFill>
              </a:rPr>
              <a:t>10000000    </a:t>
            </a:r>
            <a:r>
              <a:rPr lang="zh-CN" altLang="en-US" sz="2400" dirty="0">
                <a:solidFill>
                  <a:srgbClr val="0000CC"/>
                </a:solidFill>
              </a:rPr>
              <a:t>加  </a:t>
            </a:r>
            <a:r>
              <a:rPr lang="en-US" altLang="zh-CN" sz="2400" dirty="0">
                <a:solidFill>
                  <a:srgbClr val="0000CC"/>
                </a:solidFill>
              </a:rPr>
              <a:t>A+B</a:t>
            </a:r>
            <a:r>
              <a:rPr lang="zh-CN" altLang="en-US" sz="2400" dirty="0">
                <a:solidFill>
                  <a:srgbClr val="0000CC"/>
                </a:solidFill>
              </a:rPr>
              <a:t> </a:t>
            </a:r>
            <a:r>
              <a:rPr lang="zh-CN" altLang="en-US" sz="2400" dirty="0">
                <a:solidFill>
                  <a:srgbClr val="0000CC"/>
                </a:solidFill>
                <a:sym typeface="Wingdings" pitchFamily="2" charset="2"/>
              </a:rPr>
              <a:t> </a:t>
            </a:r>
            <a:r>
              <a:rPr lang="en-US" altLang="zh-CN" sz="2400" dirty="0">
                <a:solidFill>
                  <a:srgbClr val="0000CC"/>
                </a:solidFill>
              </a:rPr>
              <a:t>ADD A, B	</a:t>
            </a:r>
          </a:p>
          <a:p>
            <a:pPr lvl="2"/>
            <a:r>
              <a:rPr lang="en-US" altLang="zh-CN" sz="2400" dirty="0">
                <a:solidFill>
                  <a:srgbClr val="0000CC"/>
                </a:solidFill>
              </a:rPr>
              <a:t>10010000    </a:t>
            </a:r>
            <a:r>
              <a:rPr lang="zh-CN" altLang="en-US" sz="2400" dirty="0">
                <a:solidFill>
                  <a:srgbClr val="0000CC"/>
                </a:solidFill>
              </a:rPr>
              <a:t>减  </a:t>
            </a:r>
            <a:r>
              <a:rPr lang="en-US" altLang="zh-CN" sz="2400" dirty="0">
                <a:solidFill>
                  <a:srgbClr val="0000CC"/>
                </a:solidFill>
              </a:rPr>
              <a:t>A-B </a:t>
            </a:r>
            <a:r>
              <a:rPr lang="en-US" altLang="zh-CN" sz="2400" dirty="0">
                <a:solidFill>
                  <a:srgbClr val="0000CC"/>
                </a:solidFill>
                <a:sym typeface="Wingdings" pitchFamily="2" charset="2"/>
              </a:rPr>
              <a:t></a:t>
            </a:r>
            <a:r>
              <a:rPr lang="zh-CN" altLang="en-US" sz="2400" dirty="0">
                <a:solidFill>
                  <a:srgbClr val="0000CC"/>
                </a:solidFill>
                <a:sym typeface="Wingdings" pitchFamily="2" charset="2"/>
              </a:rPr>
              <a:t> </a:t>
            </a:r>
            <a:r>
              <a:rPr lang="en-US" altLang="zh-CN" sz="2400" dirty="0">
                <a:solidFill>
                  <a:srgbClr val="0000CC"/>
                </a:solidFill>
              </a:rPr>
              <a:t>SUB A, B</a:t>
            </a:r>
          </a:p>
          <a:p>
            <a:pPr lvl="1"/>
            <a:r>
              <a:rPr lang="zh-CN" altLang="en-US" sz="2800" dirty="0">
                <a:solidFill>
                  <a:schemeClr val="tx1"/>
                </a:solidFill>
              </a:rPr>
              <a:t>思考：机器能理解如</a:t>
            </a:r>
            <a:r>
              <a:rPr lang="en-US" altLang="zh-CN" sz="2800" dirty="0">
                <a:solidFill>
                  <a:schemeClr val="tx1"/>
                </a:solidFill>
              </a:rPr>
              <a:t>ADD/SUB</a:t>
            </a:r>
            <a:r>
              <a:rPr lang="zh-CN" altLang="en-US" sz="2800" dirty="0">
                <a:solidFill>
                  <a:schemeClr val="tx1"/>
                </a:solidFill>
              </a:rPr>
              <a:t>助记符号？</a:t>
            </a:r>
            <a:endParaRPr lang="en-US" altLang="zh-CN" sz="2800" dirty="0">
              <a:solidFill>
                <a:schemeClr val="tx1"/>
              </a:solidFill>
            </a:endParaRPr>
          </a:p>
          <a:p>
            <a:pPr lvl="2"/>
            <a:r>
              <a:rPr lang="zh-CN" altLang="en-US" sz="2400" dirty="0"/>
              <a:t>源</a:t>
            </a:r>
            <a:r>
              <a:rPr lang="en-US" altLang="zh-CN" sz="2400" dirty="0"/>
              <a:t>(Source)</a:t>
            </a:r>
            <a:r>
              <a:rPr lang="zh-CN" altLang="en-US" sz="2400" dirty="0"/>
              <a:t>程序 </a:t>
            </a:r>
            <a:r>
              <a:rPr lang="zh-CN" altLang="en-US" sz="2400" dirty="0">
                <a:sym typeface="Wingdings" pitchFamily="2" charset="2"/>
              </a:rPr>
              <a:t> 目标</a:t>
            </a:r>
            <a:r>
              <a:rPr lang="en-US" altLang="zh-CN" sz="2400" dirty="0"/>
              <a:t>(Object)</a:t>
            </a:r>
            <a:r>
              <a:rPr lang="zh-CN" altLang="en-US" sz="2400" dirty="0">
                <a:sym typeface="Wingdings" pitchFamily="2" charset="2"/>
              </a:rPr>
              <a:t>程序</a:t>
            </a:r>
            <a:endParaRPr lang="en-US" altLang="en-US" sz="2400" dirty="0">
              <a:ea typeface="华文中宋" pitchFamily="2" charset="-122"/>
            </a:endParaRPr>
          </a:p>
        </p:txBody>
      </p:sp>
    </p:spTree>
    <p:extLst>
      <p:ext uri="{BB962C8B-B14F-4D97-AF65-F5344CB8AC3E}">
        <p14:creationId xmlns:p14="http://schemas.microsoft.com/office/powerpoint/2010/main" val="3382253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程序设计语言的发展 </a:t>
            </a:r>
            <a:r>
              <a:rPr lang="en-US" altLang="zh-CN">
                <a:effectLst>
                  <a:outerShdw blurRad="38100" dist="38100" dir="2700000" algn="tl">
                    <a:srgbClr val="C0C0C0"/>
                  </a:outerShdw>
                </a:effectLst>
              </a:rPr>
              <a:t>(3)</a:t>
            </a:r>
            <a:endParaRPr lang="en-US" altLang="en-US">
              <a:effectLst>
                <a:outerShdw blurRad="38100" dist="38100" dir="2700000" algn="tl">
                  <a:srgbClr val="C0C0C0"/>
                </a:outerShdw>
              </a:effectLst>
              <a:ea typeface="华文中宋" pitchFamily="2" charset="-122"/>
            </a:endParaRPr>
          </a:p>
        </p:txBody>
      </p:sp>
      <p:sp>
        <p:nvSpPr>
          <p:cNvPr id="50178" name="Content Placeholder 2"/>
          <p:cNvSpPr>
            <a:spLocks noGrp="1"/>
          </p:cNvSpPr>
          <p:nvPr>
            <p:ph idx="1"/>
          </p:nvPr>
        </p:nvSpPr>
        <p:spPr>
          <a:xfrm>
            <a:off x="753382" y="1447800"/>
            <a:ext cx="7499350" cy="12271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a:buNone/>
            </a:pPr>
            <a:r>
              <a:rPr lang="zh-CN" altLang="en-US" sz="2000" dirty="0">
                <a:latin typeface="Arial" pitchFamily="34" charset="0"/>
                <a:ea typeface="宋体" pitchFamily="2" charset="-122"/>
              </a:rPr>
              <a:t>面向过程语言（高级语言）</a:t>
            </a:r>
            <a:endParaRPr lang="en-US" altLang="zh-CN" sz="2000" dirty="0">
              <a:latin typeface="Arial" pitchFamily="34" charset="0"/>
              <a:ea typeface="宋体" pitchFamily="2" charset="-122"/>
            </a:endParaRPr>
          </a:p>
          <a:p>
            <a:pPr marL="742950" lvl="1" indent="-285750"/>
            <a:r>
              <a:rPr lang="zh-CN" altLang="en-US" sz="1800" dirty="0">
                <a:latin typeface="Arial" pitchFamily="34" charset="0"/>
                <a:ea typeface="宋体" pitchFamily="2" charset="-122"/>
              </a:rPr>
              <a:t>例子：下面这段</a:t>
            </a:r>
            <a:r>
              <a:rPr lang="en-US" altLang="zh-CN" sz="1800" dirty="0">
                <a:latin typeface="Arial" pitchFamily="34" charset="0"/>
                <a:ea typeface="宋体" pitchFamily="2" charset="-122"/>
              </a:rPr>
              <a:t>C/C++</a:t>
            </a:r>
            <a:r>
              <a:rPr lang="zh-CN" altLang="en-US" sz="1800" dirty="0">
                <a:latin typeface="Arial" pitchFamily="34" charset="0"/>
                <a:ea typeface="宋体" pitchFamily="2" charset="-122"/>
              </a:rPr>
              <a:t>语言程序在做什么？</a:t>
            </a:r>
            <a:endParaRPr lang="en-US" altLang="en-US" sz="1800" dirty="0">
              <a:latin typeface="Arial" pitchFamily="34" charset="0"/>
              <a:ea typeface="宋体" pitchFamily="2" charset="-122"/>
            </a:endParaRPr>
          </a:p>
        </p:txBody>
      </p:sp>
      <p:sp>
        <p:nvSpPr>
          <p:cNvPr id="50181" name="Rectangle 5"/>
          <p:cNvSpPr>
            <a:spLocks noChangeArrowheads="1"/>
          </p:cNvSpPr>
          <p:nvPr/>
        </p:nvSpPr>
        <p:spPr bwMode="auto">
          <a:xfrm>
            <a:off x="432000" y="2660692"/>
            <a:ext cx="3813429" cy="132343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None/>
            </a:pPr>
            <a:r>
              <a:rPr lang="en-US" altLang="zh-CN" sz="1600" dirty="0">
                <a:solidFill>
                  <a:schemeClr val="tx2">
                    <a:lumMod val="75000"/>
                  </a:schemeClr>
                </a:solidFill>
                <a:latin typeface="Consolas" panose="020B0609020204030204" pitchFamily="49" charset="0"/>
                <a:ea typeface="+mn-ea"/>
              </a:rPr>
              <a:t>#include &lt;</a:t>
            </a:r>
            <a:r>
              <a:rPr lang="en-US" altLang="zh-CN" sz="1600" dirty="0" err="1">
                <a:solidFill>
                  <a:schemeClr val="tx2">
                    <a:lumMod val="75000"/>
                  </a:schemeClr>
                </a:solidFill>
                <a:latin typeface="Consolas" panose="020B0609020204030204" pitchFamily="49" charset="0"/>
                <a:ea typeface="+mn-ea"/>
              </a:rPr>
              <a:t>stdio.h</a:t>
            </a:r>
            <a:r>
              <a:rPr lang="en-US" altLang="zh-CN" sz="1600" dirty="0">
                <a:solidFill>
                  <a:schemeClr val="tx2">
                    <a:lumMod val="75000"/>
                  </a:schemeClr>
                </a:solidFill>
                <a:latin typeface="Consolas" panose="020B0609020204030204" pitchFamily="49" charset="0"/>
                <a:ea typeface="+mn-ea"/>
              </a:rPr>
              <a:t>&gt;</a:t>
            </a:r>
          </a:p>
          <a:p>
            <a:pPr>
              <a:buFont typeface="Wingdings" pitchFamily="2" charset="2"/>
              <a:buNone/>
            </a:pPr>
            <a:r>
              <a:rPr lang="en-US" altLang="zh-CN" sz="1600" dirty="0">
                <a:solidFill>
                  <a:schemeClr val="tx2">
                    <a:lumMod val="75000"/>
                  </a:schemeClr>
                </a:solidFill>
                <a:latin typeface="Consolas" panose="020B0609020204030204" pitchFamily="49" charset="0"/>
                <a:ea typeface="+mn-ea"/>
              </a:rPr>
              <a:t>int main() {</a:t>
            </a:r>
          </a:p>
          <a:p>
            <a:pPr>
              <a:buFont typeface="Wingdings" pitchFamily="2" charset="2"/>
              <a:buNone/>
            </a:pPr>
            <a:r>
              <a:rPr lang="en-US" altLang="zh-CN" sz="1600" dirty="0">
                <a:solidFill>
                  <a:schemeClr val="tx2">
                    <a:lumMod val="75000"/>
                  </a:schemeClr>
                </a:solidFill>
                <a:latin typeface="Consolas" panose="020B0609020204030204" pitchFamily="49" charset="0"/>
                <a:ea typeface="+mn-ea"/>
              </a:rPr>
              <a:t>    </a:t>
            </a:r>
            <a:r>
              <a:rPr lang="en-US" altLang="zh-CN" sz="1600" dirty="0" err="1">
                <a:solidFill>
                  <a:schemeClr val="tx2">
                    <a:lumMod val="75000"/>
                  </a:schemeClr>
                </a:solidFill>
                <a:latin typeface="Consolas" panose="020B0609020204030204" pitchFamily="49" charset="0"/>
                <a:ea typeface="+mn-ea"/>
              </a:rPr>
              <a:t>printf</a:t>
            </a:r>
            <a:r>
              <a:rPr lang="en-US" altLang="zh-CN" sz="1600" dirty="0">
                <a:solidFill>
                  <a:schemeClr val="tx2">
                    <a:lumMod val="75000"/>
                  </a:schemeClr>
                </a:solidFill>
                <a:latin typeface="Consolas" panose="020B0609020204030204" pitchFamily="49" charset="0"/>
                <a:ea typeface="+mn-ea"/>
              </a:rPr>
              <a:t>(“hello, world!\n”);</a:t>
            </a:r>
          </a:p>
          <a:p>
            <a:pPr>
              <a:buFont typeface="Wingdings" pitchFamily="2" charset="2"/>
              <a:buNone/>
            </a:pPr>
            <a:r>
              <a:rPr lang="en-US" altLang="zh-CN" sz="1600" dirty="0">
                <a:solidFill>
                  <a:schemeClr val="tx2">
                    <a:lumMod val="75000"/>
                  </a:schemeClr>
                </a:solidFill>
                <a:latin typeface="Consolas" panose="020B0609020204030204" pitchFamily="49" charset="0"/>
                <a:ea typeface="+mn-ea"/>
              </a:rPr>
              <a:t>    return 0;</a:t>
            </a:r>
            <a:endParaRPr lang="zh-CN" altLang="zh-CN" sz="1600" dirty="0">
              <a:solidFill>
                <a:schemeClr val="tx2">
                  <a:lumMod val="75000"/>
                </a:schemeClr>
              </a:solidFill>
              <a:latin typeface="Consolas" panose="020B0609020204030204" pitchFamily="49" charset="0"/>
              <a:ea typeface="+mn-ea"/>
            </a:endParaRPr>
          </a:p>
          <a:p>
            <a:pPr>
              <a:buFont typeface="Wingdings" pitchFamily="2" charset="2"/>
              <a:buNone/>
            </a:pPr>
            <a:r>
              <a:rPr lang="en-US" altLang="zh-CN" sz="1600" dirty="0">
                <a:solidFill>
                  <a:schemeClr val="tx2">
                    <a:lumMod val="75000"/>
                  </a:schemeClr>
                </a:solidFill>
                <a:latin typeface="Consolas" panose="020B0609020204030204" pitchFamily="49" charset="0"/>
                <a:ea typeface="+mn-ea"/>
              </a:rPr>
              <a:t>}</a:t>
            </a:r>
            <a:endParaRPr lang="zh-CN" altLang="zh-CN" sz="1600" dirty="0">
              <a:solidFill>
                <a:schemeClr val="tx2">
                  <a:lumMod val="75000"/>
                </a:schemeClr>
              </a:solidFill>
              <a:latin typeface="Consolas" panose="020B0609020204030204" pitchFamily="49" charset="0"/>
              <a:ea typeface="+mn-ea"/>
            </a:endParaRPr>
          </a:p>
        </p:txBody>
      </p:sp>
      <p:sp>
        <p:nvSpPr>
          <p:cNvPr id="7" name="TextBox 6"/>
          <p:cNvSpPr txBox="1"/>
          <p:nvPr/>
        </p:nvSpPr>
        <p:spPr>
          <a:xfrm>
            <a:off x="1443848" y="4702175"/>
            <a:ext cx="5314950" cy="708025"/>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4000" dirty="0">
                <a:latin typeface="Gill Sans MT" pitchFamily="34" charset="0"/>
                <a:ea typeface="华文中宋" pitchFamily="2" charset="-122"/>
              </a:rPr>
              <a:t>特点：</a:t>
            </a:r>
            <a:r>
              <a:rPr lang="zh-CN" altLang="en-US" sz="4000" dirty="0">
                <a:solidFill>
                  <a:srgbClr val="0000CC"/>
                </a:solidFill>
                <a:latin typeface="Gill Sans MT" pitchFamily="34" charset="0"/>
                <a:ea typeface="华文中宋" pitchFamily="2" charset="-122"/>
              </a:rPr>
              <a:t>表达性、紧凑性</a:t>
            </a:r>
            <a:endParaRPr lang="en-US" altLang="en-US" sz="4000" dirty="0">
              <a:solidFill>
                <a:srgbClr val="0000CC"/>
              </a:solidFill>
              <a:latin typeface="Gill Sans MT" pitchFamily="34" charset="0"/>
            </a:endParaRPr>
          </a:p>
        </p:txBody>
      </p:sp>
      <p:sp>
        <p:nvSpPr>
          <p:cNvPr id="3" name="矩形 2">
            <a:extLst>
              <a:ext uri="{FF2B5EF4-FFF2-40B4-BE49-F238E27FC236}">
                <a16:creationId xmlns:a16="http://schemas.microsoft.com/office/drawing/2014/main" id="{03562234-9E8A-4734-9500-68ECC8E1D974}"/>
              </a:ext>
            </a:extLst>
          </p:cNvPr>
          <p:cNvSpPr/>
          <p:nvPr/>
        </p:nvSpPr>
        <p:spPr>
          <a:xfrm>
            <a:off x="4503057" y="2414470"/>
            <a:ext cx="4109098" cy="1815882"/>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chemeClr val="tx2">
                    <a:lumMod val="75000"/>
                  </a:schemeClr>
                </a:solidFill>
                <a:latin typeface="Consolas" panose="020B0609020204030204" pitchFamily="49" charset="0"/>
              </a:rPr>
              <a:t>#include &lt;iostream&gt;</a:t>
            </a:r>
          </a:p>
          <a:p>
            <a:r>
              <a:rPr lang="en-US" sz="1600" dirty="0">
                <a:solidFill>
                  <a:schemeClr val="tx2">
                    <a:lumMod val="75000"/>
                  </a:schemeClr>
                </a:solidFill>
                <a:latin typeface="Consolas" panose="020B0609020204030204" pitchFamily="49" charset="0"/>
              </a:rPr>
              <a:t>using namespace std;</a:t>
            </a:r>
          </a:p>
          <a:p>
            <a:br>
              <a:rPr lang="en-US" sz="1600" dirty="0">
                <a:solidFill>
                  <a:schemeClr val="tx2">
                    <a:lumMod val="75000"/>
                  </a:schemeClr>
                </a:solidFill>
                <a:latin typeface="Consolas" panose="020B0609020204030204" pitchFamily="49" charset="0"/>
              </a:rPr>
            </a:br>
            <a:r>
              <a:rPr lang="en-US" sz="1600" dirty="0">
                <a:solidFill>
                  <a:schemeClr val="tx2">
                    <a:lumMod val="75000"/>
                  </a:schemeClr>
                </a:solidFill>
                <a:latin typeface="Consolas" panose="020B0609020204030204" pitchFamily="49" charset="0"/>
              </a:rPr>
              <a:t>int main() {</a:t>
            </a:r>
          </a:p>
          <a:p>
            <a:r>
              <a:rPr lang="en-US" sz="1600" dirty="0">
                <a:solidFill>
                  <a:schemeClr val="tx2">
                    <a:lumMod val="75000"/>
                  </a:schemeClr>
                </a:solidFill>
                <a:latin typeface="Consolas" panose="020B0609020204030204" pitchFamily="49" charset="0"/>
              </a:rPr>
              <a:t>    </a:t>
            </a:r>
            <a:r>
              <a:rPr lang="en-US" sz="1600" dirty="0" err="1">
                <a:solidFill>
                  <a:schemeClr val="tx2">
                    <a:lumMod val="75000"/>
                  </a:schemeClr>
                </a:solidFill>
                <a:latin typeface="Consolas" panose="020B0609020204030204" pitchFamily="49" charset="0"/>
              </a:rPr>
              <a:t>cout</a:t>
            </a:r>
            <a:r>
              <a:rPr lang="en-US" sz="1600" dirty="0">
                <a:solidFill>
                  <a:schemeClr val="tx2">
                    <a:lumMod val="75000"/>
                  </a:schemeClr>
                </a:solidFill>
                <a:latin typeface="Consolas" panose="020B0609020204030204" pitchFamily="49" charset="0"/>
              </a:rPr>
              <a:t> &lt;&lt; "hello world" &lt;&lt; </a:t>
            </a:r>
            <a:r>
              <a:rPr lang="en-US" sz="1600" dirty="0" err="1">
                <a:solidFill>
                  <a:schemeClr val="tx2">
                    <a:lumMod val="75000"/>
                  </a:schemeClr>
                </a:solidFill>
                <a:latin typeface="Consolas" panose="020B0609020204030204" pitchFamily="49" charset="0"/>
              </a:rPr>
              <a:t>endl</a:t>
            </a:r>
            <a:r>
              <a:rPr lang="en-US" sz="1600" dirty="0">
                <a:solidFill>
                  <a:schemeClr val="tx2">
                    <a:lumMod val="75000"/>
                  </a:schemeClr>
                </a:solidFill>
                <a:latin typeface="Consolas" panose="020B0609020204030204" pitchFamily="49" charset="0"/>
              </a:rPr>
              <a:t>;</a:t>
            </a:r>
          </a:p>
          <a:p>
            <a:r>
              <a:rPr lang="en-US" sz="1600" dirty="0">
                <a:solidFill>
                  <a:schemeClr val="tx2">
                    <a:lumMod val="75000"/>
                  </a:schemeClr>
                </a:solidFill>
                <a:latin typeface="Consolas" panose="020B0609020204030204" pitchFamily="49" charset="0"/>
              </a:rPr>
              <a:t>    return 0;</a:t>
            </a:r>
          </a:p>
          <a:p>
            <a:r>
              <a:rPr lang="en-US" sz="1600" dirty="0">
                <a:solidFill>
                  <a:schemeClr val="tx2">
                    <a:lumMod val="75000"/>
                  </a:schemeClr>
                </a:solidFill>
                <a:latin typeface="Consolas" panose="020B0609020204030204" pitchFamily="49" charset="0"/>
              </a:rPr>
              <a:t>}</a:t>
            </a:r>
            <a:endParaRPr lang="en-US" b="0" dirty="0">
              <a:solidFill>
                <a:schemeClr val="tx2">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308286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从高级语言到硬件执行</a:t>
            </a:r>
          </a:p>
        </p:txBody>
      </p:sp>
      <p:sp>
        <p:nvSpPr>
          <p:cNvPr id="51202" name="内容占位符 2"/>
          <p:cNvSpPr>
            <a:spLocks noGrp="1"/>
          </p:cNvSpPr>
          <p:nvPr>
            <p:ph idx="1"/>
          </p:nvPr>
        </p:nvSpPr>
        <p:spPr>
          <a:xfrm>
            <a:off x="558157" y="1311681"/>
            <a:ext cx="8051587" cy="2125663"/>
          </a:xfrm>
        </p:spPr>
        <p:txBody>
          <a:bodyPr>
            <a:normAutofit fontScale="92500" lnSpcReduction="10000"/>
          </a:bodyPr>
          <a:lstStyle/>
          <a:p>
            <a:pPr marL="0" indent="0">
              <a:buNone/>
            </a:pPr>
            <a:r>
              <a:rPr lang="en-US" altLang="zh-CN" sz="3200" dirty="0"/>
              <a:t>1. </a:t>
            </a:r>
            <a:r>
              <a:rPr lang="zh-CN" altLang="en-US" sz="3200" dirty="0"/>
              <a:t>信息的存储和传输格式</a:t>
            </a:r>
            <a:endParaRPr lang="zh-CN" altLang="zh-CN" sz="3200" dirty="0"/>
          </a:p>
          <a:p>
            <a:pPr lvl="1"/>
            <a:r>
              <a:rPr lang="en-US" altLang="zh-CN" sz="2800" dirty="0" err="1"/>
              <a:t>hello.c</a:t>
            </a:r>
            <a:r>
              <a:rPr lang="zh-CN" altLang="en-US" sz="2800" dirty="0"/>
              <a:t>是文本文件，其中的字符在计算机中是以</a:t>
            </a:r>
            <a:r>
              <a:rPr lang="en-US" altLang="zh-CN" sz="2800" dirty="0"/>
              <a:t>ASCII</a:t>
            </a:r>
            <a:r>
              <a:rPr lang="zh-CN" altLang="en-US" sz="2800" dirty="0"/>
              <a:t>码的形式来表示的，每个字符用一个</a:t>
            </a:r>
            <a:r>
              <a:rPr lang="en-US" altLang="zh-CN" sz="2800" dirty="0"/>
              <a:t>0~255</a:t>
            </a:r>
            <a:r>
              <a:rPr lang="zh-CN" altLang="en-US" sz="2800" dirty="0"/>
              <a:t>的数字来表示，在计算机中占用一个字节（每个字节</a:t>
            </a:r>
            <a:r>
              <a:rPr lang="en-US" altLang="zh-CN" sz="2800" dirty="0"/>
              <a:t>byte</a:t>
            </a:r>
            <a:r>
              <a:rPr lang="zh-CN" altLang="en-US" sz="2800" dirty="0"/>
              <a:t>固定为</a:t>
            </a:r>
            <a:r>
              <a:rPr lang="en-US" altLang="zh-CN" sz="2800" dirty="0"/>
              <a:t>8</a:t>
            </a:r>
            <a:r>
              <a:rPr lang="zh-CN" altLang="en-US" sz="2800" dirty="0"/>
              <a:t>个二进制位）</a:t>
            </a:r>
            <a:r>
              <a:rPr lang="zh-CN" altLang="zh-CN" sz="2800" dirty="0"/>
              <a:t> </a:t>
            </a:r>
            <a:endParaRPr lang="en-US" altLang="zh-CN" sz="2800" dirty="0"/>
          </a:p>
          <a:p>
            <a:pPr lvl="1"/>
            <a:endParaRPr lang="zh-CN" altLang="en-US" sz="2400" dirty="0"/>
          </a:p>
        </p:txBody>
      </p:sp>
      <p:pic>
        <p:nvPicPr>
          <p:cNvPr id="5120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9036" y="3540867"/>
            <a:ext cx="761047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08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计算模型 </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1</a:t>
            </a:r>
            <a:endParaRPr lang="en-US" altLang="en-US" dirty="0">
              <a:effectLst>
                <a:outerShdw blurRad="38100" dist="38100" dir="2700000" algn="tl">
                  <a:srgbClr val="C0C0C0"/>
                </a:outerShdw>
              </a:effectLst>
              <a:ea typeface="华文中宋" pitchFamily="2" charset="-122"/>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7500" y="1829594"/>
            <a:ext cx="3429000" cy="4286250"/>
          </a:xfrm>
        </p:spPr>
      </p:pic>
    </p:spTree>
    <p:extLst>
      <p:ext uri="{BB962C8B-B14F-4D97-AF65-F5344CB8AC3E}">
        <p14:creationId xmlns:p14="http://schemas.microsoft.com/office/powerpoint/2010/main" val="494280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从高级语言到硬件执行</a:t>
            </a:r>
          </a:p>
        </p:txBody>
      </p:sp>
      <p:sp>
        <p:nvSpPr>
          <p:cNvPr id="52226" name="内容占位符 2"/>
          <p:cNvSpPr>
            <a:spLocks noGrp="1"/>
          </p:cNvSpPr>
          <p:nvPr>
            <p:ph idx="1"/>
          </p:nvPr>
        </p:nvSpPr>
        <p:spPr>
          <a:xfrm>
            <a:off x="247650" y="1448656"/>
            <a:ext cx="3963988" cy="4572631"/>
          </a:xfrm>
        </p:spPr>
        <p:txBody>
          <a:bodyPr>
            <a:normAutofit/>
          </a:bodyPr>
          <a:lstStyle/>
          <a:p>
            <a:r>
              <a:rPr lang="en-US" altLang="zh-CN" sz="2400" b="1" dirty="0"/>
              <a:t>2. </a:t>
            </a:r>
            <a:r>
              <a:rPr lang="zh-CN" altLang="en-US" sz="2400" b="1" dirty="0"/>
              <a:t>从高级语言源代码到可执行程序文件生成的过程（</a:t>
            </a:r>
            <a:r>
              <a:rPr lang="en-US" altLang="zh-CN" sz="2400" b="1" dirty="0"/>
              <a:t>Unix)</a:t>
            </a:r>
          </a:p>
          <a:p>
            <a:pPr lvl="1"/>
            <a:r>
              <a:rPr lang="zh-CN" altLang="en-US" sz="2000" dirty="0">
                <a:solidFill>
                  <a:srgbClr val="0070C0"/>
                </a:solidFill>
              </a:rPr>
              <a:t>预处理器根据以字符</a:t>
            </a:r>
            <a:r>
              <a:rPr lang="en-US" altLang="zh-CN" sz="2000" dirty="0">
                <a:solidFill>
                  <a:srgbClr val="0070C0"/>
                </a:solidFill>
              </a:rPr>
              <a:t>#</a:t>
            </a:r>
            <a:r>
              <a:rPr lang="zh-CN" altLang="en-US" sz="2000" dirty="0">
                <a:solidFill>
                  <a:srgbClr val="0070C0"/>
                </a:solidFill>
              </a:rPr>
              <a:t>开头的命令</a:t>
            </a:r>
            <a:endParaRPr lang="en-US" altLang="zh-CN" sz="2000" dirty="0">
              <a:solidFill>
                <a:srgbClr val="0070C0"/>
              </a:solidFill>
            </a:endParaRPr>
          </a:p>
          <a:p>
            <a:pPr lvl="1"/>
            <a:r>
              <a:rPr lang="zh-CN" altLang="en-US" sz="2000" dirty="0">
                <a:solidFill>
                  <a:srgbClr val="0070C0"/>
                </a:solidFill>
              </a:rPr>
              <a:t>编译器将</a:t>
            </a:r>
            <a:r>
              <a:rPr lang="en-US" altLang="zh-CN" sz="2000" dirty="0" err="1">
                <a:solidFill>
                  <a:srgbClr val="0070C0"/>
                </a:solidFill>
              </a:rPr>
              <a:t>hello.i</a:t>
            </a:r>
            <a:r>
              <a:rPr lang="zh-CN" altLang="en-US" sz="2000" dirty="0">
                <a:solidFill>
                  <a:srgbClr val="0070C0"/>
                </a:solidFill>
              </a:rPr>
              <a:t>翻译为汇编语句</a:t>
            </a:r>
            <a:endParaRPr lang="en-US" altLang="zh-CN" sz="2000" dirty="0">
              <a:solidFill>
                <a:srgbClr val="0070C0"/>
              </a:solidFill>
            </a:endParaRPr>
          </a:p>
          <a:p>
            <a:pPr lvl="1"/>
            <a:r>
              <a:rPr lang="en-US" altLang="zh-CN" sz="2000" dirty="0" err="1">
                <a:solidFill>
                  <a:srgbClr val="0070C0"/>
                </a:solidFill>
              </a:rPr>
              <a:t>printf</a:t>
            </a:r>
            <a:r>
              <a:rPr lang="zh-CN" altLang="en-US" sz="2000" dirty="0">
                <a:solidFill>
                  <a:srgbClr val="0070C0"/>
                </a:solidFill>
              </a:rPr>
              <a:t>函数存在于一个名为</a:t>
            </a:r>
            <a:r>
              <a:rPr lang="en-US" altLang="zh-CN" sz="2000" dirty="0" err="1">
                <a:solidFill>
                  <a:srgbClr val="0070C0"/>
                </a:solidFill>
              </a:rPr>
              <a:t>printf.o</a:t>
            </a:r>
            <a:r>
              <a:rPr lang="zh-CN" altLang="en-US" sz="2000" dirty="0">
                <a:solidFill>
                  <a:srgbClr val="0070C0"/>
                </a:solidFill>
              </a:rPr>
              <a:t>的单独预编译好的目标文件中，这个文件必须以某种方式与我们的</a:t>
            </a:r>
            <a:r>
              <a:rPr lang="en-US" altLang="zh-CN" sz="2000" dirty="0" err="1">
                <a:solidFill>
                  <a:srgbClr val="0070C0"/>
                </a:solidFill>
              </a:rPr>
              <a:t>hello.o</a:t>
            </a:r>
            <a:r>
              <a:rPr lang="zh-CN" altLang="en-US" sz="2000" dirty="0">
                <a:solidFill>
                  <a:srgbClr val="0070C0"/>
                </a:solidFill>
              </a:rPr>
              <a:t>合并起来</a:t>
            </a:r>
            <a:endParaRPr lang="en-US" altLang="zh-CN" sz="2000" dirty="0">
              <a:solidFill>
                <a:srgbClr val="0070C0"/>
              </a:solidFill>
            </a:endParaRPr>
          </a:p>
          <a:p>
            <a:pPr lvl="1"/>
            <a:r>
              <a:rPr lang="en-US" altLang="zh-CN" sz="2000" dirty="0">
                <a:solidFill>
                  <a:srgbClr val="0070C0"/>
                </a:solidFill>
              </a:rPr>
              <a:t>./hello</a:t>
            </a:r>
            <a:r>
              <a:rPr lang="zh-CN" altLang="en-US" sz="2000" dirty="0">
                <a:solidFill>
                  <a:srgbClr val="0070C0"/>
                </a:solidFill>
              </a:rPr>
              <a:t>运行该程序</a:t>
            </a:r>
            <a:r>
              <a:rPr lang="zh-CN" altLang="zh-CN" sz="2000" dirty="0">
                <a:solidFill>
                  <a:srgbClr val="0070C0"/>
                </a:solidFill>
              </a:rPr>
              <a:t>  </a:t>
            </a:r>
            <a:endParaRPr lang="zh-CN" altLang="en-US" sz="2000" dirty="0">
              <a:solidFill>
                <a:srgbClr val="0070C0"/>
              </a:solidFill>
            </a:endParaRPr>
          </a:p>
        </p:txBody>
      </p:sp>
      <p:pic>
        <p:nvPicPr>
          <p:cNvPr id="5222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50" y="1700808"/>
            <a:ext cx="48974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34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467544" y="188640"/>
            <a:ext cx="7772400" cy="1216176"/>
          </a:xfrm>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从高级语言到硬件执行</a:t>
            </a:r>
          </a:p>
        </p:txBody>
      </p:sp>
      <p:sp>
        <p:nvSpPr>
          <p:cNvPr id="53250" name="内容占位符 2"/>
          <p:cNvSpPr>
            <a:spLocks noGrp="1"/>
          </p:cNvSpPr>
          <p:nvPr>
            <p:ph idx="1"/>
          </p:nvPr>
        </p:nvSpPr>
        <p:spPr>
          <a:xfrm>
            <a:off x="1151547" y="1387127"/>
            <a:ext cx="7767638" cy="4114800"/>
          </a:xfrm>
        </p:spPr>
        <p:txBody>
          <a:bodyPr/>
          <a:lstStyle/>
          <a:p>
            <a:pPr marL="0" indent="0">
              <a:buNone/>
            </a:pPr>
            <a:r>
              <a:rPr lang="zh-CN" altLang="en-US" sz="2400" b="1" dirty="0"/>
              <a:t>计算机的主要硬件结构</a:t>
            </a:r>
            <a:endParaRPr lang="zh-CN" altLang="zh-CN" sz="2400" dirty="0"/>
          </a:p>
          <a:p>
            <a:endParaRPr lang="zh-CN" altLang="en-US" sz="2400" dirty="0"/>
          </a:p>
          <a:p>
            <a:endParaRPr lang="zh-CN" altLang="en-US" sz="2400" dirty="0"/>
          </a:p>
        </p:txBody>
      </p:sp>
      <p:pic>
        <p:nvPicPr>
          <p:cNvPr id="53251"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4" y="1844824"/>
            <a:ext cx="5256238" cy="479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411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从高级语言到硬件执行</a:t>
            </a:r>
          </a:p>
        </p:txBody>
      </p:sp>
      <p:sp>
        <p:nvSpPr>
          <p:cNvPr id="54274" name="内容占位符 2"/>
          <p:cNvSpPr>
            <a:spLocks noGrp="1"/>
          </p:cNvSpPr>
          <p:nvPr>
            <p:ph idx="1"/>
          </p:nvPr>
        </p:nvSpPr>
        <p:spPr>
          <a:xfrm>
            <a:off x="899592" y="1412776"/>
            <a:ext cx="7407275" cy="4114800"/>
          </a:xfrm>
        </p:spPr>
        <p:txBody>
          <a:bodyPr/>
          <a:lstStyle/>
          <a:p>
            <a:r>
              <a:rPr lang="en-US" altLang="zh-CN" sz="2800" b="1" dirty="0"/>
              <a:t>4. hello world</a:t>
            </a:r>
            <a:r>
              <a:rPr lang="zh-CN" altLang="en-US" sz="2800" b="1" dirty="0"/>
              <a:t>程序在计算机硬件上的执行</a:t>
            </a:r>
            <a:endParaRPr lang="zh-CN" altLang="zh-CN" sz="2800" dirty="0"/>
          </a:p>
          <a:p>
            <a:pPr lvl="1"/>
            <a:r>
              <a:rPr lang="zh-CN" altLang="en-US" sz="2400" dirty="0">
                <a:solidFill>
                  <a:srgbClr val="0070C0"/>
                </a:solidFill>
              </a:rPr>
              <a:t>从键盘读入这些信息，并把它存放到主存储器中</a:t>
            </a:r>
            <a:r>
              <a:rPr lang="zh-CN" altLang="zh-CN" sz="2400" dirty="0"/>
              <a:t> </a:t>
            </a:r>
            <a:endParaRPr lang="zh-CN" altLang="en-US" sz="2400" dirty="0"/>
          </a:p>
        </p:txBody>
      </p:sp>
      <p:pic>
        <p:nvPicPr>
          <p:cNvPr id="542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636" y="2421056"/>
            <a:ext cx="4176713"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2270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从高级语言到硬件执行</a:t>
            </a:r>
          </a:p>
        </p:txBody>
      </p:sp>
      <p:sp>
        <p:nvSpPr>
          <p:cNvPr id="55298" name="内容占位符 2"/>
          <p:cNvSpPr>
            <a:spLocks noGrp="1"/>
          </p:cNvSpPr>
          <p:nvPr>
            <p:ph idx="1"/>
          </p:nvPr>
        </p:nvSpPr>
        <p:spPr>
          <a:xfrm>
            <a:off x="971600" y="1484784"/>
            <a:ext cx="7272337" cy="4114800"/>
          </a:xfrm>
        </p:spPr>
        <p:txBody>
          <a:bodyPr/>
          <a:lstStyle/>
          <a:p>
            <a:r>
              <a:rPr lang="en-US" altLang="zh-CN" sz="2800" b="1" dirty="0"/>
              <a:t>4. hello world</a:t>
            </a:r>
            <a:r>
              <a:rPr lang="zh-CN" altLang="en-US" sz="2800" b="1" dirty="0"/>
              <a:t>程序在计算机硬件上的执行</a:t>
            </a:r>
            <a:endParaRPr lang="zh-CN" altLang="zh-CN" sz="2800" dirty="0"/>
          </a:p>
          <a:p>
            <a:pPr lvl="1"/>
            <a:r>
              <a:rPr lang="zh-CN" altLang="en-US" sz="2400" dirty="0">
                <a:solidFill>
                  <a:srgbClr val="0070C0"/>
                </a:solidFill>
              </a:rPr>
              <a:t>从磁盘加载可执行程序文件</a:t>
            </a:r>
            <a:r>
              <a:rPr lang="en-US" altLang="zh-CN" sz="2400" dirty="0">
                <a:solidFill>
                  <a:srgbClr val="0070C0"/>
                </a:solidFill>
              </a:rPr>
              <a:t>hello</a:t>
            </a:r>
            <a:r>
              <a:rPr lang="zh-CN" altLang="en-US" sz="2400" dirty="0">
                <a:solidFill>
                  <a:srgbClr val="0070C0"/>
                </a:solidFill>
              </a:rPr>
              <a:t>到主存储器</a:t>
            </a:r>
            <a:r>
              <a:rPr lang="zh-CN" altLang="zh-CN" sz="2400" dirty="0">
                <a:solidFill>
                  <a:srgbClr val="0070C0"/>
                </a:solidFill>
              </a:rPr>
              <a:t> </a:t>
            </a:r>
            <a:endParaRPr lang="zh-CN" altLang="en-US" sz="2400" dirty="0">
              <a:solidFill>
                <a:srgbClr val="0070C0"/>
              </a:solidFill>
            </a:endParaRPr>
          </a:p>
        </p:txBody>
      </p:sp>
      <p:pic>
        <p:nvPicPr>
          <p:cNvPr id="5529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492896"/>
            <a:ext cx="467995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362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从高级语言到硬件执行</a:t>
            </a:r>
          </a:p>
        </p:txBody>
      </p:sp>
      <p:sp>
        <p:nvSpPr>
          <p:cNvPr id="56322" name="内容占位符 2"/>
          <p:cNvSpPr>
            <a:spLocks noGrp="1"/>
          </p:cNvSpPr>
          <p:nvPr>
            <p:ph idx="1"/>
          </p:nvPr>
        </p:nvSpPr>
        <p:spPr>
          <a:xfrm>
            <a:off x="1110638" y="1556792"/>
            <a:ext cx="7272337" cy="4114800"/>
          </a:xfrm>
        </p:spPr>
        <p:txBody>
          <a:bodyPr/>
          <a:lstStyle/>
          <a:p>
            <a:r>
              <a:rPr lang="en-US" altLang="zh-CN" sz="2800" b="1" dirty="0"/>
              <a:t>4. hello world</a:t>
            </a:r>
            <a:r>
              <a:rPr lang="zh-CN" altLang="en-US" sz="2800" b="1" dirty="0"/>
              <a:t>程序在计算机硬件上的执行</a:t>
            </a:r>
            <a:endParaRPr lang="zh-CN" altLang="zh-CN" sz="2800" dirty="0"/>
          </a:p>
          <a:p>
            <a:pPr lvl="1"/>
            <a:r>
              <a:rPr lang="zh-CN" altLang="en-US" sz="2400" dirty="0">
                <a:solidFill>
                  <a:srgbClr val="0070C0"/>
                </a:solidFill>
              </a:rPr>
              <a:t>将输出字符串从内存写到显示器</a:t>
            </a:r>
            <a:r>
              <a:rPr lang="zh-CN" altLang="zh-CN" sz="2400" dirty="0">
                <a:solidFill>
                  <a:srgbClr val="0070C0"/>
                </a:solidFill>
              </a:rPr>
              <a:t> </a:t>
            </a:r>
            <a:endParaRPr lang="zh-CN" altLang="en-US" sz="2400" dirty="0">
              <a:solidFill>
                <a:srgbClr val="0070C0"/>
              </a:solidFill>
            </a:endParaRPr>
          </a:p>
        </p:txBody>
      </p:sp>
      <p:pic>
        <p:nvPicPr>
          <p:cNvPr id="5632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92" y="2564904"/>
            <a:ext cx="453548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353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程序设计语言的发展 </a:t>
            </a:r>
            <a:r>
              <a:rPr lang="en-US" altLang="zh-CN">
                <a:effectLst>
                  <a:outerShdw blurRad="38100" dist="38100" dir="2700000" algn="tl">
                    <a:srgbClr val="C0C0C0"/>
                  </a:outerShdw>
                </a:effectLst>
              </a:rPr>
              <a:t>(4)</a:t>
            </a:r>
            <a:endParaRPr lang="en-US" altLang="en-US">
              <a:effectLst>
                <a:outerShdw blurRad="38100" dist="38100" dir="2700000" algn="tl">
                  <a:srgbClr val="C0C0C0"/>
                </a:outerShdw>
              </a:effectLst>
              <a:ea typeface="华文中宋" pitchFamily="2" charset="-122"/>
            </a:endParaRPr>
          </a:p>
        </p:txBody>
      </p:sp>
      <p:sp>
        <p:nvSpPr>
          <p:cNvPr id="57346" name="Content Placeholder 2"/>
          <p:cNvSpPr>
            <a:spLocks noGrp="1"/>
          </p:cNvSpPr>
          <p:nvPr>
            <p:ph idx="1"/>
          </p:nvPr>
        </p:nvSpPr>
        <p:spPr/>
        <p:txBody>
          <a:bodyPr/>
          <a:lstStyle/>
          <a:p>
            <a:r>
              <a:rPr lang="zh-CN" altLang="en-US" sz="2800" dirty="0"/>
              <a:t>面向对象语言，如</a:t>
            </a:r>
            <a:r>
              <a:rPr lang="en-US" altLang="zh-CN" sz="2800" dirty="0"/>
              <a:t>Java</a:t>
            </a:r>
            <a:r>
              <a:rPr lang="zh-CN" altLang="en-US" sz="2800" dirty="0"/>
              <a:t>、</a:t>
            </a:r>
            <a:r>
              <a:rPr lang="en-US" altLang="zh-CN" sz="2800" dirty="0"/>
              <a:t>C++</a:t>
            </a:r>
            <a:r>
              <a:rPr lang="zh-CN" altLang="en-US" sz="2800" dirty="0"/>
              <a:t>等</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新的编程语言不断涌现</a:t>
            </a:r>
            <a:endParaRPr lang="en-US" altLang="zh-CN" sz="2800" dirty="0"/>
          </a:p>
        </p:txBody>
      </p:sp>
      <p:pic>
        <p:nvPicPr>
          <p:cNvPr id="5734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873" y="2276872"/>
            <a:ext cx="3384376" cy="294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59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89D178-9D26-4D47-84AA-65F8C3738C94}"/>
              </a:ext>
            </a:extLst>
          </p:cNvPr>
          <p:cNvSpPr>
            <a:spLocks noGrp="1"/>
          </p:cNvSpPr>
          <p:nvPr>
            <p:ph type="ctrTitle"/>
          </p:nvPr>
        </p:nvSpPr>
        <p:spPr>
          <a:xfrm>
            <a:off x="1268874" y="2155123"/>
            <a:ext cx="7212653" cy="1655763"/>
          </a:xfrm>
        </p:spPr>
        <p:txBody>
          <a:bodyPr/>
          <a:lstStyle/>
          <a:p>
            <a:r>
              <a:rPr lang="en-US" altLang="zh-CN" sz="5400" dirty="0"/>
              <a:t>C/C++</a:t>
            </a:r>
            <a:r>
              <a:rPr lang="zh-CN" altLang="en-US" sz="5400" dirty="0"/>
              <a:t>程序的基本结构</a:t>
            </a:r>
            <a:endParaRPr lang="en-US" dirty="0"/>
          </a:p>
        </p:txBody>
      </p:sp>
    </p:spTree>
    <p:extLst>
      <p:ext uri="{BB962C8B-B14F-4D97-AF65-F5344CB8AC3E}">
        <p14:creationId xmlns:p14="http://schemas.microsoft.com/office/powerpoint/2010/main" val="4065778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24433-42E3-4750-8C92-A6D978BD0A6B}"/>
              </a:ext>
            </a:extLst>
          </p:cNvPr>
          <p:cNvSpPr>
            <a:spLocks noGrp="1"/>
          </p:cNvSpPr>
          <p:nvPr>
            <p:ph type="title"/>
          </p:nvPr>
        </p:nvSpPr>
        <p:spPr/>
        <p:txBody>
          <a:bodyPr/>
          <a:lstStyle/>
          <a:p>
            <a:r>
              <a:rPr lang="en-US" altLang="zh-CN" dirty="0"/>
              <a:t>C/C++</a:t>
            </a:r>
            <a:r>
              <a:rPr lang="zh-CN" altLang="en-US" dirty="0"/>
              <a:t>程序的基本结构</a:t>
            </a:r>
            <a:endParaRPr lang="en-US" dirty="0"/>
          </a:p>
        </p:txBody>
      </p:sp>
      <p:sp>
        <p:nvSpPr>
          <p:cNvPr id="4" name="Content Placeholder 3">
            <a:extLst>
              <a:ext uri="{FF2B5EF4-FFF2-40B4-BE49-F238E27FC236}">
                <a16:creationId xmlns:a16="http://schemas.microsoft.com/office/drawing/2014/main" id="{26F4B3B5-CD6D-4D72-B6C8-EC3BC3A7AB00}"/>
              </a:ext>
            </a:extLst>
          </p:cNvPr>
          <p:cNvSpPr>
            <a:spLocks noGrp="1"/>
          </p:cNvSpPr>
          <p:nvPr>
            <p:ph idx="1"/>
          </p:nvPr>
        </p:nvSpPr>
        <p:spPr/>
        <p:txBody>
          <a:bodyPr>
            <a:normAutofit/>
          </a:bodyPr>
          <a:lstStyle/>
          <a:p>
            <a:r>
              <a:rPr lang="zh-CN" altLang="en-US" sz="2400" dirty="0"/>
              <a:t>例</a:t>
            </a:r>
            <a:r>
              <a:rPr lang="en-US" altLang="zh-CN" sz="2400" dirty="0"/>
              <a:t>1:</a:t>
            </a:r>
            <a:r>
              <a:rPr lang="zh-CN" altLang="en-US" sz="2400" dirty="0"/>
              <a:t>最简单的</a:t>
            </a:r>
            <a:r>
              <a:rPr lang="en-US" altLang="zh-CN" sz="2400" dirty="0"/>
              <a:t>C/C++</a:t>
            </a:r>
            <a:r>
              <a:rPr lang="zh-CN" altLang="en-US" sz="2400" dirty="0"/>
              <a:t>程序</a:t>
            </a:r>
            <a:endParaRPr lang="en-US" sz="2400" dirty="0"/>
          </a:p>
        </p:txBody>
      </p:sp>
      <p:sp>
        <p:nvSpPr>
          <p:cNvPr id="5" name="Text Box 5">
            <a:extLst>
              <a:ext uri="{FF2B5EF4-FFF2-40B4-BE49-F238E27FC236}">
                <a16:creationId xmlns:a16="http://schemas.microsoft.com/office/drawing/2014/main" id="{B52B8031-0B04-425F-A878-22082453EA0A}"/>
              </a:ext>
            </a:extLst>
          </p:cNvPr>
          <p:cNvSpPr txBox="1">
            <a:spLocks noChangeArrowheads="1"/>
          </p:cNvSpPr>
          <p:nvPr/>
        </p:nvSpPr>
        <p:spPr bwMode="auto">
          <a:xfrm>
            <a:off x="858495" y="2011398"/>
            <a:ext cx="7200900" cy="2538413"/>
          </a:xfrm>
          <a:prstGeom prst="rect">
            <a:avLst/>
          </a:prstGeom>
          <a:noFill/>
          <a:ln w="12700"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defRPr sz="2400">
                <a:solidFill>
                  <a:schemeClr val="tx1"/>
                </a:solidFill>
                <a:latin typeface="Times New Roman" pitchFamily="18" charset="0"/>
                <a:ea typeface="宋体" pitchFamily="2" charset="-122"/>
              </a:defRPr>
            </a:lvl6pPr>
            <a:lvl7pPr fontAlgn="base">
              <a:spcBef>
                <a:spcPct val="0"/>
              </a:spcBef>
              <a:spcAft>
                <a:spcPct val="0"/>
              </a:spcAft>
              <a:defRPr sz="2400">
                <a:solidFill>
                  <a:schemeClr val="tx1"/>
                </a:solidFill>
                <a:latin typeface="Times New Roman" pitchFamily="18" charset="0"/>
                <a:ea typeface="宋体" pitchFamily="2" charset="-122"/>
              </a:defRPr>
            </a:lvl7pPr>
            <a:lvl8pPr fontAlgn="base">
              <a:spcBef>
                <a:spcPct val="0"/>
              </a:spcBef>
              <a:spcAft>
                <a:spcPct val="0"/>
              </a:spcAft>
              <a:defRPr sz="2400">
                <a:solidFill>
                  <a:schemeClr val="tx1"/>
                </a:solidFill>
                <a:latin typeface="Times New Roman" pitchFamily="18" charset="0"/>
                <a:ea typeface="宋体" pitchFamily="2" charset="-122"/>
              </a:defRPr>
            </a:lvl8pPr>
            <a:lvl9pPr fontAlgn="base">
              <a:spcBef>
                <a:spcPct val="0"/>
              </a:spcBef>
              <a:spcAft>
                <a:spcPct val="0"/>
              </a:spcAft>
              <a:defRPr sz="2400">
                <a:solidFill>
                  <a:schemeClr val="tx1"/>
                </a:solidFill>
                <a:latin typeface="Times New Roman" pitchFamily="18" charset="0"/>
                <a:ea typeface="宋体" pitchFamily="2" charset="-122"/>
              </a:defRPr>
            </a:lvl9pPr>
          </a:lstStyle>
          <a:p>
            <a:pPr>
              <a:lnSpc>
                <a:spcPct val="60000"/>
              </a:lnSpc>
              <a:spcBef>
                <a:spcPct val="20000"/>
              </a:spcBef>
              <a:buClr>
                <a:schemeClr val="folHlink"/>
              </a:buClr>
              <a:buSzPct val="110000"/>
              <a:buFont typeface="Wingdings" pitchFamily="2" charset="2"/>
              <a:buNone/>
              <a:defRPr/>
            </a:pPr>
            <a:endParaRPr lang="en-US" altLang="zh-CN" sz="2000" b="1" dirty="0">
              <a:latin typeface="黑体" pitchFamily="2" charset="-122"/>
              <a:ea typeface="黑体" pitchFamily="2" charset="-122"/>
            </a:endParaRPr>
          </a:p>
          <a:p>
            <a:pPr>
              <a:lnSpc>
                <a:spcPct val="60000"/>
              </a:lnSpc>
              <a:spcBef>
                <a:spcPct val="20000"/>
              </a:spcBef>
              <a:buClr>
                <a:schemeClr val="folHlink"/>
              </a:buClr>
              <a:buSzPct val="110000"/>
              <a:buFont typeface="Wingdings" pitchFamily="2" charset="2"/>
              <a:buNone/>
              <a:defRPr/>
            </a:pPr>
            <a:r>
              <a:rPr lang="en-US" altLang="zh-CN" sz="2000" b="1" dirty="0">
                <a:latin typeface="宋体" pitchFamily="2" charset="-122"/>
              </a:rPr>
              <a:t>//1_1.cpp: </a:t>
            </a:r>
            <a:r>
              <a:rPr lang="zh-CN" altLang="en-US" sz="2000" b="1" dirty="0">
                <a:latin typeface="宋体" pitchFamily="2" charset="-122"/>
              </a:rPr>
              <a:t>最简单的</a:t>
            </a:r>
            <a:r>
              <a:rPr lang="en-US" altLang="zh-CN" sz="2000" b="1" dirty="0">
                <a:latin typeface="宋体" pitchFamily="2" charset="-122"/>
              </a:rPr>
              <a:t>C</a:t>
            </a:r>
            <a:r>
              <a:rPr lang="zh-CN" altLang="en-US" sz="2000" b="1" dirty="0">
                <a:latin typeface="宋体" pitchFamily="2" charset="-122"/>
              </a:rPr>
              <a:t>程序</a:t>
            </a:r>
          </a:p>
          <a:p>
            <a:pPr>
              <a:spcBef>
                <a:spcPct val="20000"/>
              </a:spcBef>
              <a:buClr>
                <a:schemeClr val="folHlink"/>
              </a:buClr>
              <a:buSzPct val="110000"/>
              <a:buFont typeface="Wingdings" pitchFamily="2" charset="2"/>
              <a:buNone/>
              <a:defRPr/>
            </a:pPr>
            <a:r>
              <a:rPr lang="en-US" altLang="zh-CN" sz="2200" b="1" dirty="0" err="1">
                <a:solidFill>
                  <a:srgbClr val="00B050"/>
                </a:solidFill>
                <a:latin typeface="黑体" pitchFamily="2" charset="-122"/>
                <a:ea typeface="黑体" pitchFamily="2" charset="-122"/>
              </a:rPr>
              <a:t>int</a:t>
            </a:r>
            <a:r>
              <a:rPr lang="en-US" altLang="en-US" sz="2200" b="1" dirty="0">
                <a:solidFill>
                  <a:srgbClr val="FF3300"/>
                </a:solidFill>
                <a:latin typeface="黑体" pitchFamily="2" charset="-122"/>
                <a:ea typeface="黑体" pitchFamily="2" charset="-122"/>
              </a:rPr>
              <a:t> main</a:t>
            </a:r>
            <a:r>
              <a:rPr lang="en-US" altLang="en-US" sz="2200" b="1" dirty="0">
                <a:solidFill>
                  <a:schemeClr val="folHlink"/>
                </a:solidFill>
                <a:latin typeface="黑体" pitchFamily="2" charset="-122"/>
                <a:ea typeface="黑体" pitchFamily="2" charset="-122"/>
              </a:rPr>
              <a:t>(</a:t>
            </a:r>
            <a:r>
              <a:rPr lang="en-US" altLang="zh-CN" sz="2200" b="1" dirty="0">
                <a:solidFill>
                  <a:schemeClr val="folHlink"/>
                </a:solidFill>
                <a:latin typeface="黑体" pitchFamily="2" charset="-122"/>
                <a:ea typeface="黑体" pitchFamily="2" charset="-122"/>
              </a:rPr>
              <a:t> </a:t>
            </a:r>
            <a:r>
              <a:rPr lang="en-US" altLang="en-US" sz="2200" b="1" dirty="0">
                <a:solidFill>
                  <a:schemeClr val="folHlink"/>
                </a:solidFill>
                <a:latin typeface="黑体" pitchFamily="2" charset="-122"/>
                <a:ea typeface="黑体" pitchFamily="2" charset="-122"/>
              </a:rPr>
              <a:t>)</a:t>
            </a:r>
            <a:r>
              <a:rPr lang="en-US" altLang="en-US" sz="2200" b="1" dirty="0">
                <a:latin typeface="黑体" pitchFamily="2" charset="-122"/>
                <a:ea typeface="黑体" pitchFamily="2" charset="-122"/>
              </a:rPr>
              <a:t>			// </a:t>
            </a:r>
            <a:r>
              <a:rPr lang="en-US" altLang="en-US" sz="2200" b="1" dirty="0" err="1">
                <a:latin typeface="黑体" pitchFamily="2" charset="-122"/>
                <a:ea typeface="黑体" pitchFamily="2" charset="-122"/>
              </a:rPr>
              <a:t>函数</a:t>
            </a:r>
            <a:r>
              <a:rPr lang="en-US" altLang="zh-CN" sz="2200" b="1" dirty="0" err="1">
                <a:latin typeface="黑体" pitchFamily="2" charset="-122"/>
                <a:ea typeface="黑体" pitchFamily="2" charset="-122"/>
              </a:rPr>
              <a:t>头</a:t>
            </a:r>
            <a:endParaRPr lang="en-US" altLang="en-US" sz="2200" b="1" dirty="0">
              <a:latin typeface="黑体" pitchFamily="2" charset="-122"/>
              <a:ea typeface="黑体" pitchFamily="2" charset="-122"/>
            </a:endParaRPr>
          </a:p>
          <a:p>
            <a:pPr>
              <a:spcBef>
                <a:spcPct val="20000"/>
              </a:spcBef>
              <a:buClr>
                <a:schemeClr val="folHlink"/>
              </a:buClr>
              <a:buSzPct val="110000"/>
              <a:buFont typeface="Wingdings" pitchFamily="2" charset="2"/>
              <a:buNone/>
              <a:defRPr/>
            </a:pPr>
            <a:r>
              <a:rPr lang="en-US" altLang="en-US" sz="2200" b="1" dirty="0">
                <a:solidFill>
                  <a:srgbClr val="0070C0"/>
                </a:solidFill>
                <a:latin typeface="黑体" pitchFamily="2" charset="-122"/>
                <a:ea typeface="黑体" pitchFamily="2" charset="-122"/>
              </a:rPr>
              <a:t>{</a:t>
            </a:r>
            <a:r>
              <a:rPr lang="en-US" altLang="en-US" sz="2200" b="1" dirty="0">
                <a:latin typeface="黑体" pitchFamily="2" charset="-122"/>
                <a:ea typeface="黑体" pitchFamily="2" charset="-122"/>
              </a:rPr>
              <a:t>					// </a:t>
            </a:r>
            <a:r>
              <a:rPr lang="en-US" altLang="zh-CN" sz="2200" b="1" dirty="0" err="1">
                <a:latin typeface="黑体" pitchFamily="2" charset="-122"/>
                <a:ea typeface="黑体" pitchFamily="2" charset="-122"/>
              </a:rPr>
              <a:t>函数</a:t>
            </a:r>
            <a:r>
              <a:rPr lang="zh-CN" altLang="en-US" sz="2200" b="1" dirty="0">
                <a:latin typeface="黑体" pitchFamily="2" charset="-122"/>
                <a:ea typeface="黑体" pitchFamily="2" charset="-122"/>
              </a:rPr>
              <a:t>体开始</a:t>
            </a:r>
          </a:p>
          <a:p>
            <a:pPr>
              <a:spcBef>
                <a:spcPct val="20000"/>
              </a:spcBef>
              <a:buClr>
                <a:schemeClr val="folHlink"/>
              </a:buClr>
              <a:buSzPct val="110000"/>
              <a:buFont typeface="Wingdings" pitchFamily="2" charset="2"/>
              <a:buNone/>
              <a:defRPr/>
            </a:pPr>
            <a:r>
              <a:rPr lang="en-US" altLang="zh-CN" sz="2200" b="1" dirty="0">
                <a:latin typeface="黑体" pitchFamily="2" charset="-122"/>
                <a:ea typeface="黑体" pitchFamily="2" charset="-122"/>
              </a:rPr>
              <a:t>	return 0</a:t>
            </a:r>
            <a:r>
              <a:rPr lang="en-US" altLang="zh-CN" sz="2200" b="1" dirty="0">
                <a:solidFill>
                  <a:srgbClr val="FF3300"/>
                </a:solidFill>
                <a:latin typeface="黑体" pitchFamily="2" charset="-122"/>
                <a:ea typeface="黑体" pitchFamily="2" charset="-122"/>
              </a:rPr>
              <a:t>;</a:t>
            </a:r>
            <a:r>
              <a:rPr lang="en-US" altLang="zh-CN" sz="2200" b="1" dirty="0">
                <a:latin typeface="黑体" pitchFamily="2" charset="-122"/>
                <a:ea typeface="黑体" pitchFamily="2" charset="-122"/>
              </a:rPr>
              <a:t>			/* </a:t>
            </a:r>
            <a:r>
              <a:rPr lang="zh-CN" altLang="en-US" sz="2200" b="1" dirty="0">
                <a:solidFill>
                  <a:srgbClr val="FF3300"/>
                </a:solidFill>
                <a:latin typeface="黑体" pitchFamily="2" charset="-122"/>
                <a:ea typeface="黑体" pitchFamily="2" charset="-122"/>
              </a:rPr>
              <a:t>语句</a:t>
            </a:r>
            <a:r>
              <a:rPr lang="zh-CN" altLang="en-US" sz="2200" b="1" dirty="0">
                <a:latin typeface="黑体" pitchFamily="2" charset="-122"/>
                <a:ea typeface="黑体" pitchFamily="2" charset="-122"/>
              </a:rPr>
              <a:t>，退出主函数</a:t>
            </a:r>
          </a:p>
          <a:p>
            <a:pPr>
              <a:spcBef>
                <a:spcPct val="20000"/>
              </a:spcBef>
              <a:buClr>
                <a:schemeClr val="folHlink"/>
              </a:buClr>
              <a:buSzPct val="110000"/>
              <a:buFont typeface="Wingdings" pitchFamily="2" charset="2"/>
              <a:buNone/>
              <a:defRPr/>
            </a:pPr>
            <a:r>
              <a:rPr lang="zh-CN" altLang="en-US" sz="2200" b="1" dirty="0">
                <a:latin typeface="黑体" pitchFamily="2" charset="-122"/>
                <a:ea typeface="黑体" pitchFamily="2" charset="-122"/>
              </a:rPr>
              <a:t>					  结束程序运行并返回 *</a:t>
            </a:r>
            <a:r>
              <a:rPr lang="en-US" altLang="zh-CN" sz="2200" b="1" dirty="0">
                <a:latin typeface="黑体" pitchFamily="2" charset="-122"/>
                <a:ea typeface="黑体" pitchFamily="2" charset="-122"/>
              </a:rPr>
              <a:t>/</a:t>
            </a:r>
          </a:p>
          <a:p>
            <a:pPr>
              <a:spcBef>
                <a:spcPct val="20000"/>
              </a:spcBef>
              <a:buClr>
                <a:schemeClr val="folHlink"/>
              </a:buClr>
              <a:buSzPct val="110000"/>
              <a:buFont typeface="Wingdings" pitchFamily="2" charset="2"/>
              <a:buNone/>
              <a:defRPr/>
            </a:pPr>
            <a:r>
              <a:rPr lang="en-US" altLang="en-US" sz="2200" b="1" dirty="0">
                <a:solidFill>
                  <a:srgbClr val="0070C0"/>
                </a:solidFill>
                <a:latin typeface="黑体" pitchFamily="2" charset="-122"/>
                <a:ea typeface="黑体" pitchFamily="2" charset="-122"/>
              </a:rPr>
              <a:t>}</a:t>
            </a:r>
            <a:r>
              <a:rPr lang="en-US" altLang="zh-CN" sz="2200" b="1" dirty="0">
                <a:latin typeface="黑体" pitchFamily="2" charset="-122"/>
                <a:ea typeface="黑体" pitchFamily="2" charset="-122"/>
              </a:rPr>
              <a:t>					</a:t>
            </a:r>
            <a:r>
              <a:rPr lang="en-US" altLang="en-US" sz="2200" b="1" dirty="0">
                <a:latin typeface="黑体" pitchFamily="2" charset="-122"/>
                <a:ea typeface="黑体" pitchFamily="2" charset="-122"/>
              </a:rPr>
              <a:t>// </a:t>
            </a:r>
            <a:r>
              <a:rPr lang="en-US" altLang="zh-CN" sz="2200" b="1" dirty="0" err="1">
                <a:latin typeface="黑体" pitchFamily="2" charset="-122"/>
                <a:ea typeface="黑体" pitchFamily="2" charset="-122"/>
              </a:rPr>
              <a:t>函数</a:t>
            </a:r>
            <a:r>
              <a:rPr lang="zh-CN" altLang="en-US" sz="2200" b="1" dirty="0">
                <a:latin typeface="黑体" pitchFamily="2" charset="-122"/>
                <a:ea typeface="黑体" pitchFamily="2" charset="-122"/>
              </a:rPr>
              <a:t>体结束</a:t>
            </a:r>
          </a:p>
        </p:txBody>
      </p:sp>
      <p:sp>
        <p:nvSpPr>
          <p:cNvPr id="6" name="Rectangle 5">
            <a:extLst>
              <a:ext uri="{FF2B5EF4-FFF2-40B4-BE49-F238E27FC236}">
                <a16:creationId xmlns:a16="http://schemas.microsoft.com/office/drawing/2014/main" id="{1548ABFE-582B-448F-A516-50F48D0D83B4}"/>
              </a:ext>
            </a:extLst>
          </p:cNvPr>
          <p:cNvSpPr/>
          <p:nvPr/>
        </p:nvSpPr>
        <p:spPr>
          <a:xfrm>
            <a:off x="426497" y="4881094"/>
            <a:ext cx="8064896" cy="840230"/>
          </a:xfrm>
          <a:prstGeom prst="rect">
            <a:avLst/>
          </a:prstGeom>
        </p:spPr>
        <p:txBody>
          <a:bodyPr wrap="square">
            <a:spAutoFit/>
          </a:bodyPr>
          <a:lstStyle/>
          <a:p>
            <a:pPr marL="800100" lvl="1" indent="-342900">
              <a:lnSpc>
                <a:spcPct val="90000"/>
              </a:lnSpc>
              <a:buFont typeface="Arial" panose="020B0604020202020204" pitchFamily="34" charset="0"/>
              <a:buChar char="•"/>
              <a:defRPr/>
            </a:pPr>
            <a:r>
              <a:rPr lang="zh-CN" altLang="en-US" dirty="0">
                <a:latin typeface="宋体" panose="02010600030101010101" pitchFamily="2" charset="-122"/>
                <a:ea typeface="宋体" panose="02010600030101010101" pitchFamily="2" charset="-122"/>
              </a:rPr>
              <a:t>一个完整的主函数是一个合法</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程序的最基本组成部分</a:t>
            </a:r>
            <a:endParaRPr lang="en-US" altLang="zh-CN" dirty="0">
              <a:latin typeface="宋体" panose="02010600030101010101" pitchFamily="2" charset="-122"/>
              <a:ea typeface="宋体" panose="02010600030101010101" pitchFamily="2" charset="-122"/>
            </a:endParaRPr>
          </a:p>
          <a:p>
            <a:pPr marL="800100" lvl="1" indent="-342900">
              <a:lnSpc>
                <a:spcPct val="90000"/>
              </a:lnSpc>
              <a:buFont typeface="Arial" panose="020B0604020202020204" pitchFamily="34" charset="0"/>
              <a:buChar char="•"/>
              <a:defRPr/>
            </a:pP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程序的执行是从</a:t>
            </a:r>
            <a:r>
              <a:rPr lang="en-US" altLang="zh-CN" dirty="0">
                <a:latin typeface="宋体" panose="02010600030101010101" pitchFamily="2" charset="-122"/>
                <a:ea typeface="宋体" panose="02010600030101010101" pitchFamily="2" charset="-122"/>
              </a:rPr>
              <a:t>main()</a:t>
            </a:r>
            <a:r>
              <a:rPr lang="zh-CN" altLang="en-US" dirty="0">
                <a:latin typeface="宋体" panose="02010600030101010101" pitchFamily="2" charset="-122"/>
                <a:ea typeface="宋体" panose="02010600030101010101" pitchFamily="2" charset="-122"/>
              </a:rPr>
              <a:t>函数的第一条语句开始，直到</a:t>
            </a:r>
            <a:r>
              <a:rPr lang="en-US" altLang="zh-CN" dirty="0">
                <a:latin typeface="宋体" panose="02010600030101010101" pitchFamily="2" charset="-122"/>
                <a:ea typeface="宋体" panose="02010600030101010101" pitchFamily="2" charset="-122"/>
              </a:rPr>
              <a:t>main()</a:t>
            </a:r>
            <a:r>
              <a:rPr lang="zh-CN" altLang="en-US" dirty="0">
                <a:latin typeface="宋体" panose="02010600030101010101" pitchFamily="2" charset="-122"/>
                <a:ea typeface="宋体" panose="02010600030101010101" pitchFamily="2" charset="-122"/>
              </a:rPr>
              <a:t>函数运行结束为止</a:t>
            </a:r>
          </a:p>
        </p:txBody>
      </p:sp>
    </p:spTree>
    <p:extLst>
      <p:ext uri="{BB962C8B-B14F-4D97-AF65-F5344CB8AC3E}">
        <p14:creationId xmlns:p14="http://schemas.microsoft.com/office/powerpoint/2010/main" val="930084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Text Box 4"/>
          <p:cNvSpPr txBox="1">
            <a:spLocks noChangeArrowheads="1"/>
          </p:cNvSpPr>
          <p:nvPr/>
        </p:nvSpPr>
        <p:spPr bwMode="auto">
          <a:xfrm>
            <a:off x="311224" y="1259114"/>
            <a:ext cx="8437240" cy="3274743"/>
          </a:xfrm>
          <a:prstGeom prst="rect">
            <a:avLst/>
          </a:prstGeom>
          <a:noFill/>
          <a:ln w="12700"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defRPr sz="2400">
                <a:solidFill>
                  <a:schemeClr val="tx1"/>
                </a:solidFill>
                <a:latin typeface="Times New Roman" pitchFamily="18" charset="0"/>
                <a:ea typeface="宋体" pitchFamily="2" charset="-122"/>
              </a:defRPr>
            </a:lvl6pPr>
            <a:lvl7pPr fontAlgn="base">
              <a:spcBef>
                <a:spcPct val="0"/>
              </a:spcBef>
              <a:spcAft>
                <a:spcPct val="0"/>
              </a:spcAft>
              <a:defRPr sz="2400">
                <a:solidFill>
                  <a:schemeClr val="tx1"/>
                </a:solidFill>
                <a:latin typeface="Times New Roman" pitchFamily="18" charset="0"/>
                <a:ea typeface="宋体" pitchFamily="2" charset="-122"/>
              </a:defRPr>
            </a:lvl7pPr>
            <a:lvl8pPr fontAlgn="base">
              <a:spcBef>
                <a:spcPct val="0"/>
              </a:spcBef>
              <a:spcAft>
                <a:spcPct val="0"/>
              </a:spcAft>
              <a:defRPr sz="2400">
                <a:solidFill>
                  <a:schemeClr val="tx1"/>
                </a:solidFill>
                <a:latin typeface="Times New Roman" pitchFamily="18" charset="0"/>
                <a:ea typeface="宋体" pitchFamily="2" charset="-122"/>
              </a:defRPr>
            </a:lvl8pPr>
            <a:lvl9pPr fontAlgn="base">
              <a:spcBef>
                <a:spcPct val="0"/>
              </a:spcBef>
              <a:spcAft>
                <a:spcPct val="0"/>
              </a:spcAft>
              <a:defRPr sz="2400">
                <a:solidFill>
                  <a:schemeClr val="tx1"/>
                </a:solidFill>
                <a:latin typeface="Times New Roman" pitchFamily="18" charset="0"/>
                <a:ea typeface="宋体" pitchFamily="2" charset="-122"/>
              </a:defRPr>
            </a:lvl9pPr>
          </a:lstStyle>
          <a:p>
            <a:pPr>
              <a:spcBef>
                <a:spcPct val="20000"/>
              </a:spcBef>
              <a:buClr>
                <a:schemeClr val="folHlink"/>
              </a:buClr>
              <a:buSzPct val="110000"/>
              <a:buFont typeface="Wingdings" pitchFamily="2" charset="2"/>
              <a:buNone/>
              <a:defRPr/>
            </a:pPr>
            <a:r>
              <a:rPr lang="en-US" altLang="zh-CN" sz="2200" b="1" dirty="0">
                <a:latin typeface="黑体" pitchFamily="2" charset="-122"/>
                <a:ea typeface="黑体" pitchFamily="2" charset="-122"/>
              </a:rPr>
              <a:t>#include &lt;iostream&gt;  </a:t>
            </a:r>
            <a:r>
              <a:rPr lang="en-US" altLang="zh-CN" sz="1200" b="1" dirty="0">
                <a:latin typeface="黑体" pitchFamily="2" charset="-122"/>
                <a:ea typeface="黑体" pitchFamily="2" charset="-122"/>
              </a:rPr>
              <a:t>/*</a:t>
            </a:r>
            <a:r>
              <a:rPr lang="zh-CN" altLang="en-US" sz="1200" b="1" dirty="0">
                <a:latin typeface="黑体" pitchFamily="2" charset="-122"/>
                <a:ea typeface="黑体" pitchFamily="2" charset="-122"/>
              </a:rPr>
              <a:t>预处理命令</a:t>
            </a:r>
            <a:r>
              <a:rPr lang="en-US" altLang="zh-CN" sz="1200" b="1" dirty="0">
                <a:latin typeface="黑体" pitchFamily="2" charset="-122"/>
                <a:ea typeface="黑体" pitchFamily="2" charset="-122"/>
              </a:rPr>
              <a:t>,</a:t>
            </a:r>
            <a:r>
              <a:rPr lang="zh-CN" altLang="en-US" sz="1200" b="1" dirty="0">
                <a:latin typeface="黑体" pitchFamily="2" charset="-122"/>
                <a:ea typeface="黑体" pitchFamily="2" charset="-122"/>
              </a:rPr>
              <a:t>将头文件包含进程序中*</a:t>
            </a:r>
            <a:r>
              <a:rPr lang="en-US" altLang="zh-CN" sz="1200" b="1" dirty="0">
                <a:latin typeface="黑体" pitchFamily="2" charset="-122"/>
                <a:ea typeface="黑体" pitchFamily="2" charset="-122"/>
              </a:rPr>
              <a:t>/</a:t>
            </a:r>
          </a:p>
          <a:p>
            <a:pPr>
              <a:spcBef>
                <a:spcPct val="20000"/>
              </a:spcBef>
              <a:buClr>
                <a:schemeClr val="folHlink"/>
              </a:buClr>
              <a:buSzPct val="110000"/>
              <a:buFont typeface="Wingdings" pitchFamily="2" charset="2"/>
              <a:buNone/>
              <a:defRPr/>
            </a:pPr>
            <a:r>
              <a:rPr lang="en-US" altLang="zh-CN" sz="2200" b="1" dirty="0">
                <a:latin typeface="黑体" pitchFamily="2" charset="-122"/>
                <a:ea typeface="黑体" pitchFamily="2" charset="-122"/>
              </a:rPr>
              <a:t>using namespace </a:t>
            </a:r>
            <a:r>
              <a:rPr lang="en-US" altLang="zh-CN" sz="2200" b="1" dirty="0" err="1">
                <a:latin typeface="黑体" pitchFamily="2" charset="-122"/>
                <a:ea typeface="黑体" pitchFamily="2" charset="-122"/>
              </a:rPr>
              <a:t>std</a:t>
            </a:r>
            <a:r>
              <a:rPr lang="en-US" altLang="zh-CN" sz="2200" b="1" dirty="0">
                <a:latin typeface="黑体" pitchFamily="2" charset="-122"/>
                <a:ea typeface="黑体" pitchFamily="2" charset="-122"/>
              </a:rPr>
              <a:t>;</a:t>
            </a:r>
          </a:p>
          <a:p>
            <a:pPr>
              <a:spcBef>
                <a:spcPct val="20000"/>
              </a:spcBef>
              <a:buClr>
                <a:schemeClr val="folHlink"/>
              </a:buClr>
              <a:buSzPct val="110000"/>
              <a:buFont typeface="Wingdings" pitchFamily="2" charset="2"/>
              <a:buNone/>
              <a:defRPr/>
            </a:pPr>
            <a:endParaRPr lang="en-US" altLang="zh-CN" sz="2200" b="1" dirty="0">
              <a:latin typeface="黑体" pitchFamily="2" charset="-122"/>
              <a:ea typeface="黑体" pitchFamily="2" charset="-122"/>
            </a:endParaRPr>
          </a:p>
          <a:p>
            <a:pPr>
              <a:spcBef>
                <a:spcPct val="20000"/>
              </a:spcBef>
              <a:buClr>
                <a:schemeClr val="folHlink"/>
              </a:buClr>
              <a:buSzPct val="110000"/>
              <a:buFont typeface="Wingdings" pitchFamily="2" charset="2"/>
              <a:buNone/>
              <a:defRPr/>
            </a:pPr>
            <a:r>
              <a:rPr lang="en-US" altLang="zh-CN" sz="2200" b="1" dirty="0">
                <a:latin typeface="黑体" pitchFamily="2" charset="-122"/>
                <a:ea typeface="黑体" pitchFamily="2" charset="-122"/>
              </a:rPr>
              <a:t>int main( )	</a:t>
            </a:r>
            <a:r>
              <a:rPr lang="en-US" altLang="zh-CN" sz="1200" b="1" dirty="0">
                <a:latin typeface="黑体" pitchFamily="2" charset="-122"/>
                <a:ea typeface="黑体" pitchFamily="2" charset="-122"/>
              </a:rPr>
              <a:t>// </a:t>
            </a:r>
            <a:r>
              <a:rPr lang="zh-CN" altLang="en-US" sz="1200" b="1" dirty="0">
                <a:latin typeface="黑体" pitchFamily="2" charset="-122"/>
                <a:ea typeface="黑体" pitchFamily="2" charset="-122"/>
              </a:rPr>
              <a:t>函数头</a:t>
            </a:r>
          </a:p>
          <a:p>
            <a:pPr>
              <a:spcBef>
                <a:spcPct val="20000"/>
              </a:spcBef>
              <a:buClr>
                <a:schemeClr val="folHlink"/>
              </a:buClr>
              <a:buSzPct val="110000"/>
              <a:buFont typeface="Wingdings" pitchFamily="2" charset="2"/>
              <a:buNone/>
              <a:defRPr/>
            </a:pPr>
            <a:r>
              <a:rPr lang="en-US" altLang="zh-CN" sz="2200" b="1" dirty="0">
                <a:latin typeface="黑体" pitchFamily="2" charset="-122"/>
                <a:ea typeface="黑体" pitchFamily="2" charset="-122"/>
              </a:rPr>
              <a:t>{					</a:t>
            </a:r>
            <a:r>
              <a:rPr lang="en-US" altLang="zh-CN" sz="1200" b="1" dirty="0">
                <a:latin typeface="黑体" pitchFamily="2" charset="-122"/>
                <a:ea typeface="黑体" pitchFamily="2" charset="-122"/>
              </a:rPr>
              <a:t>// </a:t>
            </a:r>
            <a:r>
              <a:rPr lang="zh-CN" altLang="en-US" sz="1200" b="1" dirty="0">
                <a:latin typeface="黑体" pitchFamily="2" charset="-122"/>
                <a:ea typeface="黑体" pitchFamily="2" charset="-122"/>
              </a:rPr>
              <a:t>函数体开始</a:t>
            </a:r>
          </a:p>
          <a:p>
            <a:pPr>
              <a:spcBef>
                <a:spcPct val="20000"/>
              </a:spcBef>
              <a:buClr>
                <a:schemeClr val="folHlink"/>
              </a:buClr>
              <a:buSzPct val="110000"/>
              <a:buFont typeface="Wingdings" pitchFamily="2" charset="2"/>
              <a:buNone/>
              <a:defRPr/>
            </a:pPr>
            <a:r>
              <a:rPr lang="zh-CN" altLang="en-US" sz="2200" b="1" dirty="0">
                <a:latin typeface="黑体" pitchFamily="2" charset="-122"/>
                <a:ea typeface="黑体" pitchFamily="2" charset="-122"/>
              </a:rPr>
              <a:t>	</a:t>
            </a:r>
            <a:r>
              <a:rPr lang="en-US" altLang="zh-CN" sz="2200" b="1" dirty="0" err="1">
                <a:solidFill>
                  <a:srgbClr val="0070C0"/>
                </a:solidFill>
                <a:latin typeface="黑体" pitchFamily="2" charset="-122"/>
                <a:ea typeface="黑体" pitchFamily="2" charset="-122"/>
              </a:rPr>
              <a:t>cout</a:t>
            </a:r>
            <a:r>
              <a:rPr lang="en-US" altLang="zh-CN" sz="2200" b="1" dirty="0">
                <a:solidFill>
                  <a:srgbClr val="0070C0"/>
                </a:solidFill>
                <a:latin typeface="黑体" pitchFamily="2" charset="-122"/>
                <a:ea typeface="黑体" pitchFamily="2" charset="-122"/>
              </a:rPr>
              <a:t> &lt;&lt; "Welcome to RUC!" &lt;&lt; </a:t>
            </a:r>
            <a:r>
              <a:rPr lang="en-US" altLang="zh-CN" sz="2200" b="1" dirty="0" err="1">
                <a:solidFill>
                  <a:srgbClr val="0070C0"/>
                </a:solidFill>
                <a:latin typeface="黑体" pitchFamily="2" charset="-122"/>
                <a:ea typeface="黑体" pitchFamily="2" charset="-122"/>
              </a:rPr>
              <a:t>endl</a:t>
            </a:r>
            <a:r>
              <a:rPr lang="en-US" altLang="zh-CN" sz="2200" b="1" dirty="0">
                <a:latin typeface="黑体" pitchFamily="2" charset="-122"/>
                <a:ea typeface="黑体" pitchFamily="2" charset="-122"/>
              </a:rPr>
              <a:t>; </a:t>
            </a:r>
            <a:r>
              <a:rPr lang="en-US" altLang="zh-CN" sz="1200" b="1" dirty="0">
                <a:latin typeface="黑体" pitchFamily="2" charset="-122"/>
                <a:ea typeface="黑体" pitchFamily="2" charset="-122"/>
              </a:rPr>
              <a:t>//</a:t>
            </a:r>
            <a:r>
              <a:rPr lang="zh-CN" altLang="en-US" sz="1200" b="1" dirty="0">
                <a:latin typeface="黑体" pitchFamily="2" charset="-122"/>
                <a:ea typeface="黑体" pitchFamily="2" charset="-122"/>
              </a:rPr>
              <a:t>语句，调用函数输出</a:t>
            </a:r>
          </a:p>
          <a:p>
            <a:pPr>
              <a:spcBef>
                <a:spcPct val="20000"/>
              </a:spcBef>
              <a:buClr>
                <a:schemeClr val="folHlink"/>
              </a:buClr>
              <a:buSzPct val="110000"/>
              <a:buFont typeface="Wingdings" pitchFamily="2" charset="2"/>
              <a:buNone/>
              <a:defRPr/>
            </a:pPr>
            <a:r>
              <a:rPr lang="zh-CN" altLang="en-US" sz="2200" b="1" dirty="0">
                <a:latin typeface="黑体" pitchFamily="2" charset="-122"/>
                <a:ea typeface="黑体" pitchFamily="2" charset="-122"/>
              </a:rPr>
              <a:t>	</a:t>
            </a:r>
            <a:r>
              <a:rPr lang="en-US" altLang="zh-CN" sz="2200" b="1" dirty="0">
                <a:latin typeface="黑体" pitchFamily="2" charset="-122"/>
                <a:ea typeface="黑体" pitchFamily="2" charset="-122"/>
              </a:rPr>
              <a:t>return 0;			</a:t>
            </a:r>
            <a:r>
              <a:rPr lang="en-US" altLang="zh-CN" sz="1200" b="1" dirty="0">
                <a:latin typeface="黑体" pitchFamily="2" charset="-122"/>
                <a:ea typeface="黑体" pitchFamily="2" charset="-122"/>
              </a:rPr>
              <a:t>/* </a:t>
            </a:r>
            <a:r>
              <a:rPr lang="zh-CN" altLang="en-US" sz="1200" b="1" dirty="0">
                <a:latin typeface="黑体" pitchFamily="2" charset="-122"/>
                <a:ea typeface="黑体" pitchFamily="2" charset="-122"/>
              </a:rPr>
              <a:t>语句，退出主函数结束程序运行并返回 *</a:t>
            </a:r>
            <a:r>
              <a:rPr lang="en-US" altLang="zh-CN" sz="1200" b="1" dirty="0">
                <a:latin typeface="黑体" pitchFamily="2" charset="-122"/>
                <a:ea typeface="黑体" pitchFamily="2" charset="-122"/>
              </a:rPr>
              <a:t>/</a:t>
            </a:r>
          </a:p>
          <a:p>
            <a:pPr>
              <a:spcBef>
                <a:spcPct val="20000"/>
              </a:spcBef>
              <a:buClr>
                <a:schemeClr val="folHlink"/>
              </a:buClr>
              <a:buSzPct val="110000"/>
              <a:buFont typeface="Wingdings" pitchFamily="2" charset="2"/>
              <a:buNone/>
              <a:defRPr/>
            </a:pPr>
            <a:r>
              <a:rPr lang="en-US" altLang="zh-CN" sz="2200" b="1" dirty="0">
                <a:latin typeface="黑体" pitchFamily="2" charset="-122"/>
                <a:ea typeface="黑体" pitchFamily="2" charset="-122"/>
              </a:rPr>
              <a:t>}					</a:t>
            </a:r>
            <a:r>
              <a:rPr lang="en-US" altLang="zh-CN" sz="1200" b="1" dirty="0">
                <a:latin typeface="黑体" pitchFamily="2" charset="-122"/>
                <a:ea typeface="黑体" pitchFamily="2" charset="-122"/>
              </a:rPr>
              <a:t>// </a:t>
            </a:r>
            <a:r>
              <a:rPr lang="zh-CN" altLang="en-US" sz="1200" b="1" dirty="0">
                <a:latin typeface="黑体" pitchFamily="2" charset="-122"/>
                <a:ea typeface="黑体" pitchFamily="2" charset="-122"/>
              </a:rPr>
              <a:t>函数体结束</a:t>
            </a:r>
          </a:p>
        </p:txBody>
      </p:sp>
      <p:sp>
        <p:nvSpPr>
          <p:cNvPr id="308230" name="Rectangle 6"/>
          <p:cNvSpPr>
            <a:spLocks noChangeArrowheads="1"/>
          </p:cNvSpPr>
          <p:nvPr/>
        </p:nvSpPr>
        <p:spPr bwMode="auto">
          <a:xfrm>
            <a:off x="107504" y="483047"/>
            <a:ext cx="7028142"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chemeClr val="hlink"/>
              </a:buClr>
              <a:buSzPct val="70000"/>
              <a:defRPr/>
            </a:pPr>
            <a:r>
              <a:rPr lang="zh-CN" altLang="en-US" sz="2800" b="1" dirty="0"/>
              <a:t>例</a:t>
            </a:r>
            <a:r>
              <a:rPr lang="en-US" altLang="zh-CN" sz="2800" b="1" dirty="0"/>
              <a:t>2(a). </a:t>
            </a:r>
            <a:r>
              <a:rPr lang="zh-CN" altLang="en-US" sz="2800" b="1" dirty="0"/>
              <a:t>最简单的产生可见效果的</a:t>
            </a:r>
            <a:r>
              <a:rPr lang="en-US" altLang="zh-CN" sz="2800" b="1" dirty="0">
                <a:solidFill>
                  <a:schemeClr val="accent1"/>
                </a:solidFill>
              </a:rPr>
              <a:t>C++</a:t>
            </a:r>
            <a:r>
              <a:rPr lang="zh-CN" altLang="en-US" sz="2800" b="1" dirty="0"/>
              <a:t>程序</a:t>
            </a:r>
          </a:p>
        </p:txBody>
      </p:sp>
      <p:sp>
        <p:nvSpPr>
          <p:cNvPr id="308231" name="Rectangle 7"/>
          <p:cNvSpPr>
            <a:spLocks noChangeArrowheads="1"/>
          </p:cNvSpPr>
          <p:nvPr/>
        </p:nvSpPr>
        <p:spPr bwMode="auto">
          <a:xfrm>
            <a:off x="311224" y="5373216"/>
            <a:ext cx="544411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chemeClr val="hlink"/>
              </a:buClr>
              <a:buSzPct val="70000"/>
              <a:buFont typeface="Wingdings" pitchFamily="2" charset="2"/>
              <a:buNone/>
              <a:defRPr/>
            </a:pPr>
            <a:r>
              <a:rPr lang="zh-CN" altLang="en-US" sz="2400" b="1" dirty="0"/>
              <a:t>运行后，在终端屏幕上出现一行字符：</a:t>
            </a:r>
          </a:p>
          <a:p>
            <a:pPr>
              <a:lnSpc>
                <a:spcPct val="90000"/>
              </a:lnSpc>
              <a:spcBef>
                <a:spcPct val="20000"/>
              </a:spcBef>
              <a:buClr>
                <a:schemeClr val="hlink"/>
              </a:buClr>
              <a:buSzPct val="70000"/>
              <a:buFont typeface="Wingdings" pitchFamily="2" charset="2"/>
              <a:buNone/>
              <a:defRPr/>
            </a:pPr>
            <a:r>
              <a:rPr lang="en-US" altLang="zh-CN" sz="2400" b="1" dirty="0"/>
              <a:t>Welcome to RUC!</a:t>
            </a:r>
          </a:p>
        </p:txBody>
      </p:sp>
    </p:spTree>
    <p:extLst>
      <p:ext uri="{BB962C8B-B14F-4D97-AF65-F5344CB8AC3E}">
        <p14:creationId xmlns:p14="http://schemas.microsoft.com/office/powerpoint/2010/main" val="3671250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idx="1"/>
          </p:nvPr>
        </p:nvSpPr>
        <p:spPr>
          <a:xfrm>
            <a:off x="467544" y="692150"/>
            <a:ext cx="8135938" cy="5689600"/>
          </a:xfrm>
        </p:spPr>
        <p:txBody>
          <a:bodyPr>
            <a:normAutofit/>
          </a:bodyPr>
          <a:lstStyle/>
          <a:p>
            <a:pPr>
              <a:defRPr/>
            </a:pPr>
            <a:r>
              <a:rPr lang="zh-CN" altLang="en-US" sz="2400" dirty="0"/>
              <a:t>以符号“</a:t>
            </a:r>
            <a:r>
              <a:rPr lang="en-US" altLang="zh-CN" sz="2400" dirty="0"/>
              <a:t>#”</a:t>
            </a:r>
            <a:r>
              <a:rPr lang="zh-CN" altLang="en-US" sz="2400" dirty="0"/>
              <a:t>开头的行，称为编译预处理行</a:t>
            </a:r>
          </a:p>
          <a:p>
            <a:pPr>
              <a:defRPr/>
            </a:pPr>
            <a:r>
              <a:rPr lang="zh-CN" altLang="en-US" sz="2400" dirty="0"/>
              <a:t>“</a:t>
            </a:r>
            <a:r>
              <a:rPr lang="en-US" altLang="zh-CN" sz="2400" dirty="0"/>
              <a:t>#include” </a:t>
            </a:r>
            <a:r>
              <a:rPr lang="zh-CN" altLang="en-US" sz="2400" dirty="0"/>
              <a:t>称为文件预处理命令</a:t>
            </a:r>
          </a:p>
          <a:p>
            <a:pPr>
              <a:defRPr/>
            </a:pPr>
            <a:r>
              <a:rPr lang="zh-CN" altLang="en-US" sz="2400" dirty="0"/>
              <a:t>“</a:t>
            </a:r>
            <a:r>
              <a:rPr lang="en-US" altLang="zh-CN" sz="2400" dirty="0"/>
              <a:t>#include &lt;iostream&gt;”</a:t>
            </a:r>
            <a:r>
              <a:rPr lang="zh-CN" altLang="en-US" sz="2400" dirty="0"/>
              <a:t>这条命令是让文件“</a:t>
            </a:r>
            <a:r>
              <a:rPr lang="en-US" altLang="zh-CN" sz="2400" dirty="0"/>
              <a:t>iostream”</a:t>
            </a:r>
            <a:r>
              <a:rPr lang="zh-CN" altLang="en-US" sz="2400" dirty="0"/>
              <a:t>的内容包含到新建的程序中去</a:t>
            </a:r>
          </a:p>
          <a:p>
            <a:pPr>
              <a:defRPr/>
            </a:pPr>
            <a:r>
              <a:rPr lang="en-US" altLang="zh-CN" sz="2400" dirty="0"/>
              <a:t>iostream</a:t>
            </a:r>
            <a:r>
              <a:rPr lang="zh-CN" altLang="en-US" sz="2400" dirty="0"/>
              <a:t>是</a:t>
            </a:r>
            <a:r>
              <a:rPr lang="en-US" altLang="zh-CN" sz="2400" dirty="0"/>
              <a:t>C++</a:t>
            </a:r>
            <a:r>
              <a:rPr lang="zh-CN" altLang="en-US" sz="2400" dirty="0"/>
              <a:t>系统定义的一个 “头文件”，在这个头文件中设置了</a:t>
            </a:r>
            <a:r>
              <a:rPr lang="en-US" altLang="zh-CN" sz="2400" dirty="0"/>
              <a:t>C++</a:t>
            </a:r>
            <a:r>
              <a:rPr lang="zh-CN" altLang="en-US" sz="2400" dirty="0"/>
              <a:t>的输入</a:t>
            </a:r>
            <a:r>
              <a:rPr lang="en-US" altLang="zh-CN" sz="2400" dirty="0"/>
              <a:t>/</a:t>
            </a:r>
            <a:r>
              <a:rPr lang="zh-CN" altLang="en-US" sz="2400" dirty="0"/>
              <a:t>输出相关环境，定义了输入流</a:t>
            </a:r>
            <a:r>
              <a:rPr lang="en-US" altLang="zh-CN" sz="2400" dirty="0" err="1"/>
              <a:t>cin</a:t>
            </a:r>
            <a:r>
              <a:rPr lang="zh-CN" altLang="en-US" sz="2400" dirty="0"/>
              <a:t>和输出流 </a:t>
            </a:r>
            <a:r>
              <a:rPr lang="en-US" altLang="zh-CN" sz="2400" dirty="0" err="1"/>
              <a:t>cout</a:t>
            </a:r>
            <a:r>
              <a:rPr lang="zh-CN" altLang="en-US" sz="2400" dirty="0"/>
              <a:t>对象</a:t>
            </a:r>
          </a:p>
          <a:p>
            <a:pPr>
              <a:defRPr/>
            </a:pPr>
            <a:r>
              <a:rPr lang="zh-CN" altLang="en-US" sz="2400" dirty="0"/>
              <a:t>这里</a:t>
            </a:r>
            <a:r>
              <a:rPr lang="en-US" altLang="zh-CN" sz="2400" dirty="0" err="1"/>
              <a:t>cout</a:t>
            </a:r>
            <a:r>
              <a:rPr lang="zh-CN" altLang="en-US" sz="2400" dirty="0"/>
              <a:t>是系统的关键字，代表标准输出的流设备，其后的符号</a:t>
            </a:r>
            <a:r>
              <a:rPr lang="en-US" altLang="zh-CN" sz="2400" dirty="0"/>
              <a:t>&lt;&lt; </a:t>
            </a:r>
            <a:r>
              <a:rPr lang="zh-CN" altLang="en-US" sz="2400" dirty="0"/>
              <a:t>表示输出操作，可将其右侧的数据送至显示器上。</a:t>
            </a:r>
            <a:endParaRPr lang="en-US" altLang="zh-CN" sz="2400" dirty="0"/>
          </a:p>
          <a:p>
            <a:pPr lvl="1">
              <a:defRPr/>
            </a:pPr>
            <a:r>
              <a:rPr lang="zh-CN" altLang="en-US" dirty="0"/>
              <a:t>放在引号“ ”中的字符串</a:t>
            </a:r>
            <a:r>
              <a:rPr lang="en-US" altLang="zh-CN" dirty="0"/>
              <a:t>welcome to RUC!</a:t>
            </a:r>
            <a:r>
              <a:rPr lang="zh-CN" altLang="en-US" dirty="0"/>
              <a:t>是要给显示器设备的数据，用插入操作符将其传至显示设备上。</a:t>
            </a:r>
            <a:r>
              <a:rPr lang="zh-CN" altLang="en-US" dirty="0">
                <a:latin typeface="Arial" panose="020B0604020202020204" pitchFamily="34" charset="0"/>
              </a:rPr>
              <a:t> “</a:t>
            </a:r>
            <a:r>
              <a:rPr lang="en-US" altLang="zh-CN" dirty="0"/>
              <a:t>&lt;&lt;</a:t>
            </a:r>
            <a:r>
              <a:rPr lang="en-US" altLang="zh-CN" dirty="0" err="1"/>
              <a:t>endl</a:t>
            </a:r>
            <a:r>
              <a:rPr lang="en-US" altLang="zh-CN" dirty="0">
                <a:latin typeface="Arial" panose="020B0604020202020204" pitchFamily="34" charset="0"/>
              </a:rPr>
              <a:t>”</a:t>
            </a:r>
            <a:r>
              <a:rPr lang="zh-CN" altLang="en-US" dirty="0"/>
              <a:t>表示在屏幕显示字符串之后，换一行。</a:t>
            </a:r>
          </a:p>
        </p:txBody>
      </p:sp>
    </p:spTree>
    <p:extLst>
      <p:ext uri="{BB962C8B-B14F-4D97-AF65-F5344CB8AC3E}">
        <p14:creationId xmlns:p14="http://schemas.microsoft.com/office/powerpoint/2010/main" val="326661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计算模型 </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2</a:t>
            </a:r>
            <a:endParaRPr lang="en-US" altLang="en-US" dirty="0">
              <a:effectLst>
                <a:outerShdw blurRad="38100" dist="38100" dir="2700000" algn="tl">
                  <a:srgbClr val="C0C0C0"/>
                </a:outerShdw>
              </a:effectLst>
              <a:ea typeface="华文中宋" pitchFamily="2" charset="-122"/>
            </a:endParaRPr>
          </a:p>
        </p:txBody>
      </p:sp>
      <p:sp>
        <p:nvSpPr>
          <p:cNvPr id="3" name="Content Placeholder 2"/>
          <p:cNvSpPr>
            <a:spLocks noGrp="1"/>
          </p:cNvSpPr>
          <p:nvPr>
            <p:ph idx="1"/>
          </p:nvPr>
        </p:nvSpPr>
        <p:spPr/>
        <p:txBody>
          <a:bodyPr/>
          <a:lstStyle/>
          <a:p>
            <a:r>
              <a:rPr lang="zh-CN" altLang="en-US"/>
              <a:t>加法口诀：</a:t>
            </a:r>
            <a:endParaRPr lang="en-US" altLang="zh-CN"/>
          </a:p>
          <a:p>
            <a:pPr lvl="1"/>
            <a:r>
              <a:rPr lang="zh-CN" altLang="en-US"/>
              <a:t>三上三</a:t>
            </a:r>
            <a:endParaRPr lang="en-US" altLang="zh-CN"/>
          </a:p>
          <a:p>
            <a:pPr lvl="1"/>
            <a:r>
              <a:rPr lang="zh-CN" altLang="en-US"/>
              <a:t>三下五去二</a:t>
            </a:r>
            <a:endParaRPr lang="en-US" altLang="zh-CN"/>
          </a:p>
          <a:p>
            <a:pPr lvl="1"/>
            <a:r>
              <a:rPr lang="zh-CN" altLang="en-US"/>
              <a:t>三去七进一</a:t>
            </a:r>
            <a:endParaRPr lang="en-US" altLang="en-US">
              <a:ea typeface="华文中宋" pitchFamily="2" charset="-122"/>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417638"/>
            <a:ext cx="7502525"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8800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linds(horizontal)">
                                      <p:cBhvr>
                                        <p:cTn id="14" dur="500"/>
                                        <p:tgtEl>
                                          <p:spTgt spid="3">
                                            <p:txEl>
                                              <p:pRg st="0" end="0"/>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Text Box 4"/>
          <p:cNvSpPr txBox="1">
            <a:spLocks noChangeArrowheads="1"/>
          </p:cNvSpPr>
          <p:nvPr/>
        </p:nvSpPr>
        <p:spPr bwMode="auto">
          <a:xfrm>
            <a:off x="406145" y="1483402"/>
            <a:ext cx="8411283" cy="2363724"/>
          </a:xfrm>
          <a:prstGeom prst="rect">
            <a:avLst/>
          </a:prstGeom>
          <a:noFill/>
          <a:ln w="12700" cap="sq">
            <a:solidFill>
              <a:srgbClr val="00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defRPr sz="2400">
                <a:solidFill>
                  <a:schemeClr val="tx1"/>
                </a:solidFill>
                <a:latin typeface="Times New Roman" pitchFamily="18" charset="0"/>
                <a:ea typeface="宋体" pitchFamily="2" charset="-122"/>
              </a:defRPr>
            </a:lvl6pPr>
            <a:lvl7pPr fontAlgn="base">
              <a:spcBef>
                <a:spcPct val="0"/>
              </a:spcBef>
              <a:spcAft>
                <a:spcPct val="0"/>
              </a:spcAft>
              <a:defRPr sz="2400">
                <a:solidFill>
                  <a:schemeClr val="tx1"/>
                </a:solidFill>
                <a:latin typeface="Times New Roman" pitchFamily="18" charset="0"/>
                <a:ea typeface="宋体" pitchFamily="2" charset="-122"/>
              </a:defRPr>
            </a:lvl7pPr>
            <a:lvl8pPr fontAlgn="base">
              <a:spcBef>
                <a:spcPct val="0"/>
              </a:spcBef>
              <a:spcAft>
                <a:spcPct val="0"/>
              </a:spcAft>
              <a:defRPr sz="2400">
                <a:solidFill>
                  <a:schemeClr val="tx1"/>
                </a:solidFill>
                <a:latin typeface="Times New Roman" pitchFamily="18" charset="0"/>
                <a:ea typeface="宋体" pitchFamily="2" charset="-122"/>
              </a:defRPr>
            </a:lvl8pPr>
            <a:lvl9pPr fontAlgn="base">
              <a:spcBef>
                <a:spcPct val="0"/>
              </a:spcBef>
              <a:spcAft>
                <a:spcPct val="0"/>
              </a:spcAft>
              <a:defRPr sz="2400">
                <a:solidFill>
                  <a:schemeClr val="tx1"/>
                </a:solidFill>
                <a:latin typeface="Times New Roman" pitchFamily="18" charset="0"/>
                <a:ea typeface="宋体" pitchFamily="2" charset="-122"/>
              </a:defRPr>
            </a:lvl9pPr>
          </a:lstStyle>
          <a:p>
            <a:pPr>
              <a:spcBef>
                <a:spcPct val="20000"/>
              </a:spcBef>
              <a:buClr>
                <a:schemeClr val="folHlink"/>
              </a:buClr>
              <a:buSzPct val="110000"/>
              <a:buFont typeface="Wingdings" pitchFamily="2" charset="2"/>
              <a:buNone/>
              <a:defRPr/>
            </a:pPr>
            <a:r>
              <a:rPr lang="en-US" altLang="zh-CN" sz="1800" b="1" dirty="0">
                <a:latin typeface="Tahoma" pitchFamily="34" charset="0"/>
              </a:rPr>
              <a:t>#include &lt;</a:t>
            </a:r>
            <a:r>
              <a:rPr lang="en-US" altLang="zh-CN" sz="1800" b="1" dirty="0" err="1">
                <a:latin typeface="Tahoma" pitchFamily="34" charset="0"/>
              </a:rPr>
              <a:t>stdio.h</a:t>
            </a:r>
            <a:r>
              <a:rPr lang="en-US" altLang="zh-CN" sz="1800" b="1" dirty="0">
                <a:latin typeface="Tahoma" pitchFamily="34" charset="0"/>
              </a:rPr>
              <a:t>&gt;	/*</a:t>
            </a:r>
            <a:r>
              <a:rPr lang="zh-CN" altLang="en-US" sz="1800" b="1" dirty="0">
                <a:latin typeface="Tahoma" pitchFamily="34" charset="0"/>
              </a:rPr>
              <a:t>预处理命令</a:t>
            </a:r>
            <a:r>
              <a:rPr lang="en-US" altLang="zh-CN" sz="1800" b="1" dirty="0">
                <a:latin typeface="Tahoma" pitchFamily="34" charset="0"/>
              </a:rPr>
              <a:t>,</a:t>
            </a:r>
            <a:r>
              <a:rPr lang="zh-CN" altLang="en-US" sz="1800" b="1" dirty="0">
                <a:latin typeface="Tahoma" pitchFamily="34" charset="0"/>
              </a:rPr>
              <a:t>将系统头文件</a:t>
            </a:r>
            <a:r>
              <a:rPr lang="en-US" altLang="zh-CN" sz="1800" b="1" dirty="0" err="1">
                <a:latin typeface="Tahoma" pitchFamily="34" charset="0"/>
              </a:rPr>
              <a:t>stdio.h</a:t>
            </a:r>
            <a:r>
              <a:rPr lang="zh-CN" altLang="en-US" sz="1800" b="1" dirty="0">
                <a:latin typeface="Tahoma" pitchFamily="34" charset="0"/>
              </a:rPr>
              <a:t>包含进程序中*</a:t>
            </a:r>
            <a:r>
              <a:rPr lang="en-US" altLang="zh-CN" sz="1800" b="1" dirty="0">
                <a:latin typeface="Tahoma" pitchFamily="34" charset="0"/>
              </a:rPr>
              <a:t>/</a:t>
            </a:r>
          </a:p>
          <a:p>
            <a:pPr>
              <a:spcBef>
                <a:spcPct val="20000"/>
              </a:spcBef>
              <a:buClr>
                <a:schemeClr val="folHlink"/>
              </a:buClr>
              <a:buSzPct val="110000"/>
              <a:buFont typeface="Wingdings" pitchFamily="2" charset="2"/>
              <a:buNone/>
              <a:defRPr/>
            </a:pPr>
            <a:endParaRPr lang="en-US" altLang="zh-CN" sz="1800" b="1" dirty="0">
              <a:latin typeface="Tahoma" pitchFamily="34" charset="0"/>
            </a:endParaRPr>
          </a:p>
          <a:p>
            <a:pPr>
              <a:spcBef>
                <a:spcPct val="20000"/>
              </a:spcBef>
              <a:buClr>
                <a:schemeClr val="folHlink"/>
              </a:buClr>
              <a:buSzPct val="110000"/>
              <a:buFont typeface="Wingdings" pitchFamily="2" charset="2"/>
              <a:buNone/>
              <a:defRPr/>
            </a:pPr>
            <a:r>
              <a:rPr lang="en-US" altLang="zh-CN" sz="1800" b="1" dirty="0">
                <a:latin typeface="Tahoma" pitchFamily="34" charset="0"/>
              </a:rPr>
              <a:t>int main( )				// </a:t>
            </a:r>
            <a:r>
              <a:rPr lang="zh-CN" altLang="en-US" sz="1800" b="1" dirty="0">
                <a:latin typeface="Tahoma" pitchFamily="34" charset="0"/>
              </a:rPr>
              <a:t>函数头</a:t>
            </a:r>
          </a:p>
          <a:p>
            <a:pPr>
              <a:spcBef>
                <a:spcPct val="20000"/>
              </a:spcBef>
              <a:buClr>
                <a:schemeClr val="folHlink"/>
              </a:buClr>
              <a:buSzPct val="110000"/>
              <a:buFont typeface="Wingdings" pitchFamily="2" charset="2"/>
              <a:buNone/>
              <a:defRPr/>
            </a:pPr>
            <a:r>
              <a:rPr lang="en-US" altLang="zh-CN" sz="1800" b="1" dirty="0">
                <a:latin typeface="Tahoma" pitchFamily="34" charset="0"/>
              </a:rPr>
              <a:t>{						// </a:t>
            </a:r>
            <a:r>
              <a:rPr lang="zh-CN" altLang="en-US" sz="1800" b="1" dirty="0">
                <a:latin typeface="Tahoma" pitchFamily="34" charset="0"/>
              </a:rPr>
              <a:t>函数体开始</a:t>
            </a:r>
          </a:p>
          <a:p>
            <a:pPr>
              <a:spcBef>
                <a:spcPct val="20000"/>
              </a:spcBef>
              <a:buClr>
                <a:schemeClr val="folHlink"/>
              </a:buClr>
              <a:buSzPct val="110000"/>
              <a:buFont typeface="Wingdings" pitchFamily="2" charset="2"/>
              <a:buNone/>
              <a:defRPr/>
            </a:pPr>
            <a:r>
              <a:rPr lang="zh-CN" altLang="en-US" sz="1800" b="1" dirty="0">
                <a:latin typeface="Tahoma" pitchFamily="34" charset="0"/>
              </a:rPr>
              <a:t>	</a:t>
            </a:r>
            <a:r>
              <a:rPr lang="en-US" altLang="zh-CN" sz="1800" b="1" dirty="0" err="1">
                <a:latin typeface="Tahoma" pitchFamily="34" charset="0"/>
              </a:rPr>
              <a:t>printf</a:t>
            </a:r>
            <a:r>
              <a:rPr lang="en-US" altLang="zh-CN" sz="1800" b="1" dirty="0">
                <a:latin typeface="Tahoma" pitchFamily="34" charset="0"/>
              </a:rPr>
              <a:t>("Welcome to RUC!\n");  	//</a:t>
            </a:r>
            <a:r>
              <a:rPr lang="zh-CN" altLang="en-US" sz="1800" b="1" dirty="0">
                <a:latin typeface="Tahoma" pitchFamily="34" charset="0"/>
              </a:rPr>
              <a:t>语句，调用函数输出</a:t>
            </a:r>
          </a:p>
          <a:p>
            <a:pPr>
              <a:spcBef>
                <a:spcPct val="20000"/>
              </a:spcBef>
              <a:buClr>
                <a:schemeClr val="folHlink"/>
              </a:buClr>
              <a:buSzPct val="110000"/>
              <a:buFont typeface="Wingdings" pitchFamily="2" charset="2"/>
              <a:buNone/>
              <a:defRPr/>
            </a:pPr>
            <a:r>
              <a:rPr lang="zh-CN" altLang="en-US" sz="1800" b="1" dirty="0">
                <a:latin typeface="Tahoma" pitchFamily="34" charset="0"/>
              </a:rPr>
              <a:t>	</a:t>
            </a:r>
            <a:r>
              <a:rPr lang="en-US" altLang="zh-CN" sz="1800" b="1" dirty="0">
                <a:latin typeface="Tahoma" pitchFamily="34" charset="0"/>
              </a:rPr>
              <a:t>return 0;				//</a:t>
            </a:r>
            <a:r>
              <a:rPr lang="zh-CN" altLang="en-US" sz="1800" b="1" dirty="0">
                <a:latin typeface="Tahoma" pitchFamily="34" charset="0"/>
              </a:rPr>
              <a:t>退出主函数结束程序运行并返回</a:t>
            </a:r>
            <a:endParaRPr lang="en-US" altLang="zh-CN" sz="1800" b="1" dirty="0">
              <a:latin typeface="Tahoma" pitchFamily="34" charset="0"/>
            </a:endParaRPr>
          </a:p>
          <a:p>
            <a:pPr>
              <a:spcBef>
                <a:spcPct val="20000"/>
              </a:spcBef>
              <a:buClr>
                <a:schemeClr val="folHlink"/>
              </a:buClr>
              <a:buSzPct val="110000"/>
              <a:buFont typeface="Wingdings" pitchFamily="2" charset="2"/>
              <a:buNone/>
              <a:defRPr/>
            </a:pPr>
            <a:r>
              <a:rPr lang="en-US" altLang="zh-CN" sz="1800" b="1" dirty="0">
                <a:latin typeface="Tahoma" pitchFamily="34" charset="0"/>
              </a:rPr>
              <a:t>}					// </a:t>
            </a:r>
            <a:r>
              <a:rPr lang="zh-CN" altLang="en-US" sz="1800" b="1" dirty="0">
                <a:latin typeface="Tahoma" pitchFamily="34" charset="0"/>
              </a:rPr>
              <a:t>函数体结束</a:t>
            </a:r>
          </a:p>
        </p:txBody>
      </p:sp>
      <p:sp>
        <p:nvSpPr>
          <p:cNvPr id="308230" name="Rectangle 6"/>
          <p:cNvSpPr>
            <a:spLocks noChangeArrowheads="1"/>
          </p:cNvSpPr>
          <p:nvPr/>
        </p:nvSpPr>
        <p:spPr bwMode="auto">
          <a:xfrm>
            <a:off x="323528" y="489487"/>
            <a:ext cx="6561668"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chemeClr val="hlink"/>
              </a:buClr>
              <a:buSzPct val="70000"/>
              <a:defRPr/>
            </a:pPr>
            <a:r>
              <a:rPr lang="zh-CN" altLang="en-US" sz="2800" b="1" dirty="0"/>
              <a:t>例</a:t>
            </a:r>
            <a:r>
              <a:rPr lang="en-US" altLang="zh-CN" sz="2800" b="1" dirty="0"/>
              <a:t>2(b). </a:t>
            </a:r>
            <a:r>
              <a:rPr lang="zh-CN" altLang="en-US" sz="2800" b="1" dirty="0"/>
              <a:t>最简单的产生可见效果的</a:t>
            </a:r>
            <a:r>
              <a:rPr lang="en-US" altLang="zh-CN" sz="2800" b="1" dirty="0">
                <a:solidFill>
                  <a:schemeClr val="accent1"/>
                </a:solidFill>
              </a:rPr>
              <a:t>C</a:t>
            </a:r>
            <a:r>
              <a:rPr lang="zh-CN" altLang="en-US" sz="2800" b="1" dirty="0"/>
              <a:t>程序</a:t>
            </a:r>
          </a:p>
        </p:txBody>
      </p:sp>
      <p:sp>
        <p:nvSpPr>
          <p:cNvPr id="308231" name="Rectangle 7"/>
          <p:cNvSpPr>
            <a:spLocks noChangeArrowheads="1"/>
          </p:cNvSpPr>
          <p:nvPr/>
        </p:nvSpPr>
        <p:spPr bwMode="auto">
          <a:xfrm>
            <a:off x="611188" y="4725144"/>
            <a:ext cx="544411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chemeClr val="hlink"/>
              </a:buClr>
              <a:buSzPct val="70000"/>
              <a:buFont typeface="Wingdings" pitchFamily="2" charset="2"/>
              <a:buNone/>
              <a:defRPr/>
            </a:pPr>
            <a:r>
              <a:rPr lang="zh-CN" altLang="en-US" sz="2400" b="1" dirty="0"/>
              <a:t>运行后，在终端屏幕上出现一行字符：</a:t>
            </a:r>
          </a:p>
          <a:p>
            <a:pPr>
              <a:lnSpc>
                <a:spcPct val="90000"/>
              </a:lnSpc>
              <a:spcBef>
                <a:spcPct val="20000"/>
              </a:spcBef>
              <a:buClr>
                <a:schemeClr val="hlink"/>
              </a:buClr>
              <a:buSzPct val="70000"/>
              <a:buFont typeface="Wingdings" pitchFamily="2" charset="2"/>
              <a:buNone/>
              <a:defRPr/>
            </a:pPr>
            <a:r>
              <a:rPr lang="en-US" altLang="zh-CN" sz="2400" b="1" dirty="0"/>
              <a:t>Welcome to RUC!</a:t>
            </a:r>
          </a:p>
        </p:txBody>
      </p:sp>
    </p:spTree>
    <p:extLst>
      <p:ext uri="{BB962C8B-B14F-4D97-AF65-F5344CB8AC3E}">
        <p14:creationId xmlns:p14="http://schemas.microsoft.com/office/powerpoint/2010/main" val="3389457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idx="1"/>
          </p:nvPr>
        </p:nvSpPr>
        <p:spPr>
          <a:xfrm>
            <a:off x="251520" y="692150"/>
            <a:ext cx="8135938" cy="5689600"/>
          </a:xfrm>
        </p:spPr>
        <p:txBody>
          <a:bodyPr/>
          <a:lstStyle/>
          <a:p>
            <a:pPr eaLnBrk="1" hangingPunct="1">
              <a:lnSpc>
                <a:spcPct val="90000"/>
              </a:lnSpc>
              <a:defRPr/>
            </a:pPr>
            <a:r>
              <a:rPr lang="zh-CN" altLang="en-US" sz="2400" dirty="0"/>
              <a:t>语句</a:t>
            </a:r>
            <a:r>
              <a:rPr lang="en-US" altLang="zh-CN" sz="2400" dirty="0" err="1"/>
              <a:t>printf</a:t>
            </a:r>
            <a:r>
              <a:rPr lang="en-US" altLang="zh-CN" sz="2400" dirty="0"/>
              <a:t>(</a:t>
            </a:r>
            <a:r>
              <a:rPr lang="en-US" altLang="zh-CN" sz="2400" dirty="0">
                <a:latin typeface="Arial"/>
              </a:rPr>
              <a:t>“</a:t>
            </a:r>
            <a:r>
              <a:rPr lang="en-US" altLang="zh-CN" sz="2400" dirty="0"/>
              <a:t>Welcome to RUC!\n</a:t>
            </a:r>
            <a:r>
              <a:rPr lang="en-US" altLang="zh-CN" sz="2400" dirty="0">
                <a:latin typeface="Arial"/>
              </a:rPr>
              <a:t>”</a:t>
            </a:r>
            <a:r>
              <a:rPr lang="en-US" altLang="zh-CN" sz="2400" dirty="0"/>
              <a:t>)</a:t>
            </a:r>
            <a:r>
              <a:rPr lang="zh-CN" altLang="en-US" sz="2400" dirty="0"/>
              <a:t>是一个函数调用的语句，调用了</a:t>
            </a:r>
            <a:r>
              <a:rPr lang="en-US" altLang="zh-CN" sz="2400" dirty="0" err="1"/>
              <a:t>printf</a:t>
            </a:r>
            <a:r>
              <a:rPr lang="zh-CN" altLang="en-US" sz="2400" dirty="0"/>
              <a:t>函数，</a:t>
            </a:r>
            <a:r>
              <a:rPr lang="en-US" altLang="zh-CN" sz="2400" dirty="0">
                <a:latin typeface="Arial"/>
              </a:rPr>
              <a:t>”</a:t>
            </a:r>
            <a:r>
              <a:rPr lang="en-US" altLang="zh-CN" sz="2400" dirty="0"/>
              <a:t>Welcome to RUC!\n</a:t>
            </a:r>
            <a:r>
              <a:rPr lang="en-US" altLang="zh-CN" sz="2400" dirty="0">
                <a:latin typeface="Arial"/>
              </a:rPr>
              <a:t>”</a:t>
            </a:r>
            <a:r>
              <a:rPr lang="zh-CN" altLang="en-US" sz="2400" dirty="0"/>
              <a:t>作为函数被调用时的参数</a:t>
            </a:r>
          </a:p>
          <a:p>
            <a:pPr eaLnBrk="1" hangingPunct="1">
              <a:lnSpc>
                <a:spcPct val="90000"/>
              </a:lnSpc>
              <a:defRPr/>
            </a:pPr>
            <a:endParaRPr lang="zh-CN" altLang="en-US" sz="2400" dirty="0"/>
          </a:p>
          <a:p>
            <a:pPr eaLnBrk="1" hangingPunct="1">
              <a:lnSpc>
                <a:spcPct val="90000"/>
              </a:lnSpc>
              <a:defRPr/>
            </a:pPr>
            <a:r>
              <a:rPr lang="zh-CN" altLang="en-US" sz="2400" dirty="0"/>
              <a:t>函数</a:t>
            </a:r>
            <a:r>
              <a:rPr lang="en-US" altLang="zh-CN" sz="2400" dirty="0" err="1"/>
              <a:t>printf</a:t>
            </a:r>
            <a:r>
              <a:rPr lang="en-US" altLang="zh-CN" sz="2400" dirty="0"/>
              <a:t>()</a:t>
            </a:r>
            <a:r>
              <a:rPr lang="zh-CN" altLang="en-US" sz="2400" dirty="0"/>
              <a:t>是编译系统提供的一个标准库函数，它不是</a:t>
            </a:r>
            <a:r>
              <a:rPr lang="en-US" altLang="zh-CN" sz="2400" dirty="0"/>
              <a:t>C</a:t>
            </a:r>
            <a:r>
              <a:rPr lang="zh-CN" altLang="en-US" sz="2400" dirty="0"/>
              <a:t>语言自身的组成部分</a:t>
            </a:r>
          </a:p>
          <a:p>
            <a:pPr lvl="1" eaLnBrk="1" hangingPunct="1">
              <a:lnSpc>
                <a:spcPct val="90000"/>
              </a:lnSpc>
              <a:defRPr/>
            </a:pPr>
            <a:r>
              <a:rPr lang="en-US" altLang="zh-CN" sz="2000" dirty="0"/>
              <a:t>C</a:t>
            </a:r>
            <a:r>
              <a:rPr lang="zh-CN" altLang="en-US" sz="2000" dirty="0"/>
              <a:t>语言自身只定义了基本的计算、操作、数据类型，以及数据和程序的组织方法</a:t>
            </a:r>
          </a:p>
          <a:p>
            <a:pPr lvl="1" eaLnBrk="1" hangingPunct="1">
              <a:lnSpc>
                <a:spcPct val="90000"/>
              </a:lnSpc>
              <a:defRPr/>
            </a:pPr>
            <a:r>
              <a:rPr lang="zh-CN" altLang="en-US" sz="2000" dirty="0"/>
              <a:t>大量复杂的功能，包括输入</a:t>
            </a:r>
            <a:r>
              <a:rPr lang="en-US" altLang="zh-CN" sz="2000" dirty="0"/>
              <a:t>/</a:t>
            </a:r>
            <a:r>
              <a:rPr lang="zh-CN" altLang="en-US" sz="2000" dirty="0"/>
              <a:t>输出都是以标准库函数的方式，由具体编译系统提供的</a:t>
            </a:r>
          </a:p>
          <a:p>
            <a:pPr eaLnBrk="1" hangingPunct="1">
              <a:lnSpc>
                <a:spcPct val="90000"/>
              </a:lnSpc>
              <a:defRPr/>
            </a:pPr>
            <a:endParaRPr lang="zh-CN" altLang="en-US" sz="2400" dirty="0"/>
          </a:p>
          <a:p>
            <a:pPr eaLnBrk="1" hangingPunct="1">
              <a:lnSpc>
                <a:spcPct val="90000"/>
              </a:lnSpc>
              <a:defRPr/>
            </a:pPr>
            <a:r>
              <a:rPr lang="zh-CN" altLang="en-US" sz="2400" dirty="0"/>
              <a:t>标准库函数的使用</a:t>
            </a:r>
          </a:p>
          <a:p>
            <a:pPr lvl="1" eaLnBrk="1" hangingPunct="1">
              <a:lnSpc>
                <a:spcPct val="90000"/>
              </a:lnSpc>
              <a:defRPr/>
            </a:pPr>
            <a:r>
              <a:rPr lang="zh-CN" altLang="en-US" sz="2000" dirty="0"/>
              <a:t>函数原型的说明（函数名称、参数表和返回值类型）在头文件中</a:t>
            </a:r>
          </a:p>
          <a:p>
            <a:pPr lvl="1" eaLnBrk="1" hangingPunct="1">
              <a:lnSpc>
                <a:spcPct val="90000"/>
              </a:lnSpc>
              <a:defRPr/>
            </a:pPr>
            <a:r>
              <a:rPr lang="en-US" altLang="zh-CN" sz="2000" dirty="0" err="1"/>
              <a:t>printf</a:t>
            </a:r>
            <a:r>
              <a:rPr lang="en-US" altLang="zh-CN" sz="2000" dirty="0"/>
              <a:t>()</a:t>
            </a:r>
            <a:r>
              <a:rPr lang="zh-CN" altLang="en-US" sz="2000" dirty="0"/>
              <a:t>的说明放在头文件</a:t>
            </a:r>
            <a:r>
              <a:rPr lang="en-US" altLang="zh-CN" sz="2000" dirty="0" err="1"/>
              <a:t>stdio.h</a:t>
            </a:r>
            <a:r>
              <a:rPr lang="zh-CN" altLang="en-US" sz="2000" dirty="0"/>
              <a:t>中</a:t>
            </a:r>
          </a:p>
          <a:p>
            <a:pPr lvl="1" eaLnBrk="1" hangingPunct="1">
              <a:lnSpc>
                <a:spcPct val="90000"/>
              </a:lnSpc>
              <a:defRPr/>
            </a:pPr>
            <a:r>
              <a:rPr lang="en-US" altLang="zh-CN" sz="2000" dirty="0"/>
              <a:t>#include &lt;</a:t>
            </a:r>
            <a:r>
              <a:rPr lang="en-US" altLang="zh-CN" sz="2000" dirty="0" err="1"/>
              <a:t>stdio.h</a:t>
            </a:r>
            <a:r>
              <a:rPr lang="en-US" altLang="zh-CN" sz="2000" dirty="0"/>
              <a:t>&gt; </a:t>
            </a:r>
            <a:r>
              <a:rPr lang="zh-CN" altLang="en-US" sz="2000" dirty="0"/>
              <a:t>预编译命令，将头文件</a:t>
            </a:r>
            <a:r>
              <a:rPr lang="en-US" altLang="zh-CN" sz="2000" dirty="0" err="1"/>
              <a:t>stdio.h</a:t>
            </a:r>
            <a:r>
              <a:rPr lang="zh-CN" altLang="en-US" sz="2000" dirty="0"/>
              <a:t>包含进程序</a:t>
            </a:r>
          </a:p>
        </p:txBody>
      </p:sp>
    </p:spTree>
    <p:extLst>
      <p:ext uri="{BB962C8B-B14F-4D97-AF65-F5344CB8AC3E}">
        <p14:creationId xmlns:p14="http://schemas.microsoft.com/office/powerpoint/2010/main" val="3834119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2"/>
          <p:cNvSpPr txBox="1">
            <a:spLocks noChangeArrowheads="1"/>
          </p:cNvSpPr>
          <p:nvPr/>
        </p:nvSpPr>
        <p:spPr bwMode="auto">
          <a:xfrm>
            <a:off x="611188" y="1484784"/>
            <a:ext cx="8077200" cy="4154984"/>
          </a:xfrm>
          <a:prstGeom prst="rect">
            <a:avLst/>
          </a:prstGeom>
          <a:noFill/>
          <a:ln w="12700"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defRPr sz="2400">
                <a:solidFill>
                  <a:schemeClr val="tx1"/>
                </a:solidFill>
                <a:latin typeface="Times New Roman" pitchFamily="18" charset="0"/>
                <a:ea typeface="宋体" pitchFamily="2" charset="-122"/>
              </a:defRPr>
            </a:lvl6pPr>
            <a:lvl7pPr fontAlgn="base">
              <a:spcBef>
                <a:spcPct val="0"/>
              </a:spcBef>
              <a:spcAft>
                <a:spcPct val="0"/>
              </a:spcAft>
              <a:defRPr sz="2400">
                <a:solidFill>
                  <a:schemeClr val="tx1"/>
                </a:solidFill>
                <a:latin typeface="Times New Roman" pitchFamily="18" charset="0"/>
                <a:ea typeface="宋体" pitchFamily="2" charset="-122"/>
              </a:defRPr>
            </a:lvl7pPr>
            <a:lvl8pPr fontAlgn="base">
              <a:spcBef>
                <a:spcPct val="0"/>
              </a:spcBef>
              <a:spcAft>
                <a:spcPct val="0"/>
              </a:spcAft>
              <a:defRPr sz="2400">
                <a:solidFill>
                  <a:schemeClr val="tx1"/>
                </a:solidFill>
                <a:latin typeface="Times New Roman" pitchFamily="18" charset="0"/>
                <a:ea typeface="宋体" pitchFamily="2" charset="-122"/>
              </a:defRPr>
            </a:lvl8pPr>
            <a:lvl9pPr fontAlgn="base">
              <a:spcBef>
                <a:spcPct val="0"/>
              </a:spcBef>
              <a:spcAft>
                <a:spcPct val="0"/>
              </a:spcAft>
              <a:defRPr sz="2400">
                <a:solidFill>
                  <a:schemeClr val="tx1"/>
                </a:solidFill>
                <a:latin typeface="Times New Roman" pitchFamily="18" charset="0"/>
                <a:ea typeface="宋体" pitchFamily="2" charset="-122"/>
              </a:defRPr>
            </a:lvl9pPr>
          </a:lstStyle>
          <a:p>
            <a:pPr>
              <a:lnSpc>
                <a:spcPct val="50000"/>
              </a:lnSpc>
              <a:spcBef>
                <a:spcPct val="20000"/>
              </a:spcBef>
              <a:buClr>
                <a:schemeClr val="folHlink"/>
              </a:buClr>
              <a:buSzPct val="110000"/>
              <a:buFont typeface="Wingdings" panose="05000000000000000000" pitchFamily="2" charset="2"/>
              <a:buNone/>
            </a:pPr>
            <a:endParaRPr lang="en-US" altLang="en-US" b="1" dirty="0">
              <a:latin typeface="黑体" panose="02010609060101010101" pitchFamily="49" charset="-122"/>
              <a:ea typeface="黑体" panose="02010609060101010101" pitchFamily="49" charset="-122"/>
            </a:endParaRP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#include &lt;iostream&gt;		// </a:t>
            </a:r>
            <a:r>
              <a:rPr lang="zh-CN" altLang="en-US" b="1" dirty="0">
                <a:latin typeface="黑体" panose="02010609060101010101" pitchFamily="49" charset="-122"/>
                <a:ea typeface="黑体" panose="02010609060101010101" pitchFamily="49" charset="-122"/>
              </a:rPr>
              <a:t>预编译命令</a:t>
            </a:r>
          </a:p>
          <a:p>
            <a:pPr>
              <a:lnSpc>
                <a:spcPct val="50000"/>
              </a:lnSpc>
              <a:spcBef>
                <a:spcPct val="20000"/>
              </a:spcBef>
              <a:buClr>
                <a:schemeClr val="folHlink"/>
              </a:buClr>
              <a:buSzPct val="110000"/>
              <a:buFont typeface="Wingdings" panose="05000000000000000000" pitchFamily="2" charset="2"/>
              <a:buNone/>
            </a:pPr>
            <a:r>
              <a:rPr lang="en-US" altLang="zh-CN" b="1" dirty="0">
                <a:latin typeface="黑体" panose="02010609060101010101" pitchFamily="49" charset="-122"/>
                <a:ea typeface="黑体" panose="02010609060101010101" pitchFamily="49" charset="-122"/>
              </a:rPr>
              <a:t>#</a:t>
            </a:r>
            <a:r>
              <a:rPr lang="en-US" altLang="en-US" b="1" dirty="0">
                <a:latin typeface="黑体" panose="02010609060101010101" pitchFamily="49" charset="-122"/>
                <a:ea typeface="黑体" panose="02010609060101010101" pitchFamily="49" charset="-122"/>
              </a:rPr>
              <a:t>include &lt;</a:t>
            </a:r>
            <a:r>
              <a:rPr lang="en-US" altLang="en-US" b="1" dirty="0" err="1">
                <a:latin typeface="黑体" panose="02010609060101010101" pitchFamily="49" charset="-122"/>
                <a:ea typeface="黑体" panose="02010609060101010101" pitchFamily="49" charset="-122"/>
              </a:rPr>
              <a:t>cmath</a:t>
            </a:r>
            <a:r>
              <a:rPr lang="en-US" altLang="en-US" b="1" dirty="0">
                <a:latin typeface="黑体" panose="02010609060101010101" pitchFamily="49" charset="-122"/>
                <a:ea typeface="黑体" panose="02010609060101010101" pitchFamily="49" charset="-122"/>
              </a:rPr>
              <a:t>&gt;			// </a:t>
            </a:r>
            <a:r>
              <a:rPr lang="zh-CN" altLang="en-US" b="1" dirty="0">
                <a:latin typeface="黑体" panose="02010609060101010101" pitchFamily="49" charset="-122"/>
                <a:ea typeface="黑体" panose="02010609060101010101" pitchFamily="49" charset="-122"/>
              </a:rPr>
              <a:t>预编译命令 </a:t>
            </a: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using namespace </a:t>
            </a:r>
            <a:r>
              <a:rPr lang="en-US" altLang="en-US" b="1" dirty="0" err="1">
                <a:latin typeface="黑体" panose="02010609060101010101" pitchFamily="49" charset="-122"/>
                <a:ea typeface="黑体" panose="02010609060101010101" pitchFamily="49" charset="-122"/>
              </a:rPr>
              <a:t>std</a:t>
            </a:r>
            <a:r>
              <a:rPr lang="en-US" altLang="en-US" b="1" dirty="0">
                <a:latin typeface="黑体" panose="02010609060101010101" pitchFamily="49" charset="-122"/>
                <a:ea typeface="黑体" panose="02010609060101010101" pitchFamily="49" charset="-122"/>
              </a:rPr>
              <a:t>;</a:t>
            </a:r>
          </a:p>
          <a:p>
            <a:pPr>
              <a:lnSpc>
                <a:spcPct val="50000"/>
              </a:lnSpc>
              <a:spcBef>
                <a:spcPct val="20000"/>
              </a:spcBef>
              <a:buClr>
                <a:schemeClr val="folHlink"/>
              </a:buClr>
              <a:buSzPct val="110000"/>
              <a:buFont typeface="Wingdings" panose="05000000000000000000" pitchFamily="2" charset="2"/>
              <a:buNone/>
            </a:pPr>
            <a:endParaRPr lang="en-US" altLang="en-US" b="1" dirty="0">
              <a:latin typeface="黑体" panose="02010609060101010101" pitchFamily="49" charset="-122"/>
              <a:ea typeface="黑体" panose="02010609060101010101" pitchFamily="49" charset="-122"/>
            </a:endParaRPr>
          </a:p>
          <a:p>
            <a:pPr>
              <a:lnSpc>
                <a:spcPct val="50000"/>
              </a:lnSpc>
              <a:spcBef>
                <a:spcPct val="20000"/>
              </a:spcBef>
              <a:buClr>
                <a:schemeClr val="folHlink"/>
              </a:buClr>
              <a:buSzPct val="110000"/>
              <a:buFont typeface="Wingdings" panose="05000000000000000000" pitchFamily="2" charset="2"/>
              <a:buNone/>
            </a:pPr>
            <a:r>
              <a:rPr lang="en-US" altLang="en-US" b="1" dirty="0" err="1">
                <a:latin typeface="黑体" panose="02010609060101010101" pitchFamily="49" charset="-122"/>
                <a:ea typeface="黑体" panose="02010609060101010101" pitchFamily="49" charset="-122"/>
              </a:rPr>
              <a:t>int</a:t>
            </a:r>
            <a:r>
              <a:rPr lang="en-US" altLang="en-US" b="1" dirty="0">
                <a:latin typeface="黑体" panose="02010609060101010101" pitchFamily="49" charset="-122"/>
                <a:ea typeface="黑体" panose="02010609060101010101" pitchFamily="49" charset="-122"/>
              </a:rPr>
              <a:t> main()				</a:t>
            </a: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a:t>
            </a: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	int </a:t>
            </a:r>
            <a:r>
              <a:rPr lang="en-US" altLang="en-US" b="1" dirty="0" err="1">
                <a:latin typeface="黑体" panose="02010609060101010101" pitchFamily="49" charset="-122"/>
                <a:ea typeface="黑体" panose="02010609060101010101" pitchFamily="49" charset="-122"/>
              </a:rPr>
              <a:t>a,b,sum</a:t>
            </a:r>
            <a:r>
              <a:rPr lang="en-US" altLang="en-US"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声明，定义变量为整型</a:t>
            </a:r>
            <a:endParaRPr lang="en-US" altLang="zh-CN" b="1" dirty="0">
              <a:latin typeface="黑体" panose="02010609060101010101" pitchFamily="49" charset="-122"/>
              <a:ea typeface="黑体" panose="02010609060101010101" pitchFamily="49" charset="-122"/>
            </a:endParaRPr>
          </a:p>
          <a:p>
            <a:pPr>
              <a:lnSpc>
                <a:spcPct val="50000"/>
              </a:lnSpc>
              <a:spcBef>
                <a:spcPct val="20000"/>
              </a:spcBef>
              <a:buClr>
                <a:schemeClr val="folHlink"/>
              </a:buClr>
              <a:buSzPct val="110000"/>
              <a:buFont typeface="Wingdings" panose="05000000000000000000" pitchFamily="2" charset="2"/>
              <a:buNone/>
            </a:pPr>
            <a:endParaRPr lang="en-US" altLang="zh-CN" b="1" dirty="0">
              <a:latin typeface="黑体" panose="02010609060101010101" pitchFamily="49" charset="-122"/>
              <a:ea typeface="黑体" panose="02010609060101010101" pitchFamily="49" charset="-122"/>
            </a:endParaRPr>
          </a:p>
          <a:p>
            <a:pPr>
              <a:lnSpc>
                <a:spcPct val="50000"/>
              </a:lnSpc>
              <a:spcBef>
                <a:spcPct val="20000"/>
              </a:spcBef>
              <a:buClr>
                <a:schemeClr val="folHlink"/>
              </a:buClr>
              <a:buSzPct val="110000"/>
              <a:buFont typeface="Wingdings" panose="05000000000000000000" pitchFamily="2" charset="2"/>
              <a:buNone/>
            </a:pPr>
            <a:r>
              <a:rPr lang="en-US" altLang="zh-CN" b="1" dirty="0">
                <a:latin typeface="黑体" panose="02010609060101010101" pitchFamily="49" charset="-122"/>
                <a:ea typeface="黑体" panose="02010609060101010101" pitchFamily="49" charset="-122"/>
              </a:rPr>
              <a:t>	</a:t>
            </a:r>
            <a:r>
              <a:rPr lang="en-US" altLang="en-US" b="1" dirty="0">
                <a:latin typeface="黑体" panose="02010609060101010101" pitchFamily="49" charset="-122"/>
                <a:ea typeface="黑体" panose="02010609060101010101" pitchFamily="49" charset="-122"/>
              </a:rPr>
              <a:t>a = 123;		//</a:t>
            </a:r>
            <a:r>
              <a:rPr lang="zh-CN" altLang="en-US" b="1" dirty="0">
                <a:latin typeface="黑体" panose="02010609060101010101" pitchFamily="49" charset="-122"/>
                <a:ea typeface="黑体" panose="02010609060101010101" pitchFamily="49" charset="-122"/>
              </a:rPr>
              <a:t>以下</a:t>
            </a:r>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行为</a:t>
            </a:r>
            <a:r>
              <a:rPr lang="en-US" altLang="en-US" b="1" dirty="0">
                <a:latin typeface="黑体" panose="02010609060101010101" pitchFamily="49" charset="-122"/>
                <a:ea typeface="黑体" panose="02010609060101010101" pitchFamily="49" charset="-122"/>
              </a:rPr>
              <a:t>C</a:t>
            </a:r>
            <a:r>
              <a:rPr lang="zh-CN" altLang="en-US" b="1" dirty="0">
                <a:latin typeface="黑体" panose="02010609060101010101" pitchFamily="49" charset="-122"/>
                <a:ea typeface="黑体" panose="02010609060101010101" pitchFamily="49" charset="-122"/>
              </a:rPr>
              <a:t>语句 </a:t>
            </a:r>
            <a:endParaRPr lang="en-US" altLang="zh-CN" b="1" dirty="0">
              <a:latin typeface="黑体" panose="02010609060101010101" pitchFamily="49" charset="-122"/>
              <a:ea typeface="黑体" panose="02010609060101010101" pitchFamily="49" charset="-122"/>
            </a:endParaRPr>
          </a:p>
          <a:p>
            <a:pPr>
              <a:lnSpc>
                <a:spcPct val="50000"/>
              </a:lnSpc>
              <a:spcBef>
                <a:spcPct val="20000"/>
              </a:spcBef>
              <a:buClr>
                <a:schemeClr val="folHlink"/>
              </a:buClr>
              <a:buSzPct val="110000"/>
              <a:buFont typeface="Wingdings" panose="05000000000000000000" pitchFamily="2" charset="2"/>
              <a:buNone/>
            </a:pPr>
            <a:r>
              <a:rPr lang="en-US" altLang="zh-CN" b="1" dirty="0">
                <a:latin typeface="黑体" panose="02010609060101010101" pitchFamily="49" charset="-122"/>
                <a:ea typeface="黑体" panose="02010609060101010101" pitchFamily="49" charset="-122"/>
              </a:rPr>
              <a:t>	</a:t>
            </a:r>
            <a:r>
              <a:rPr lang="en-US" altLang="en-US" b="1" dirty="0">
                <a:latin typeface="黑体" panose="02010609060101010101" pitchFamily="49" charset="-122"/>
                <a:ea typeface="黑体" panose="02010609060101010101" pitchFamily="49" charset="-122"/>
              </a:rPr>
              <a:t>b = 456;</a:t>
            </a: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	sum = </a:t>
            </a:r>
            <a:r>
              <a:rPr lang="en-US" altLang="en-US" b="1" dirty="0" err="1">
                <a:latin typeface="黑体" panose="02010609060101010101" pitchFamily="49" charset="-122"/>
                <a:ea typeface="黑体" panose="02010609060101010101" pitchFamily="49" charset="-122"/>
              </a:rPr>
              <a:t>a+b</a:t>
            </a:r>
            <a:r>
              <a:rPr lang="en-US" altLang="en-US" b="1" dirty="0">
                <a:latin typeface="黑体" panose="02010609060101010101" pitchFamily="49" charset="-122"/>
                <a:ea typeface="黑体" panose="02010609060101010101" pitchFamily="49" charset="-122"/>
              </a:rPr>
              <a:t>;</a:t>
            </a: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	</a:t>
            </a:r>
            <a:r>
              <a:rPr lang="en-US" altLang="en-US" b="1" dirty="0" err="1">
                <a:latin typeface="黑体" panose="02010609060101010101" pitchFamily="49" charset="-122"/>
                <a:ea typeface="黑体" panose="02010609060101010101" pitchFamily="49" charset="-122"/>
              </a:rPr>
              <a:t>cout</a:t>
            </a:r>
            <a:r>
              <a:rPr lang="en-US" altLang="en-US" b="1" dirty="0">
                <a:latin typeface="黑体" panose="02010609060101010101" pitchFamily="49" charset="-122"/>
                <a:ea typeface="黑体" panose="02010609060101010101" pitchFamily="49" charset="-122"/>
              </a:rPr>
              <a:t> &lt;&lt; "sum is " &lt;&lt; sum &lt;&lt; </a:t>
            </a:r>
            <a:r>
              <a:rPr lang="en-US" altLang="en-US" b="1" dirty="0" err="1">
                <a:latin typeface="黑体" panose="02010609060101010101" pitchFamily="49" charset="-122"/>
                <a:ea typeface="黑体" panose="02010609060101010101" pitchFamily="49" charset="-122"/>
              </a:rPr>
              <a:t>endl</a:t>
            </a:r>
            <a:r>
              <a:rPr lang="en-US" altLang="en-US"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输出语句</a:t>
            </a:r>
          </a:p>
          <a:p>
            <a:pPr>
              <a:lnSpc>
                <a:spcPct val="50000"/>
              </a:lnSpc>
              <a:spcBef>
                <a:spcPct val="20000"/>
              </a:spcBef>
              <a:buClr>
                <a:schemeClr val="folHlink"/>
              </a:buClr>
              <a:buSzPct val="110000"/>
              <a:buFont typeface="Wingdings" panose="05000000000000000000" pitchFamily="2" charset="2"/>
              <a:buNone/>
            </a:pPr>
            <a:endParaRPr lang="en-US" altLang="zh-CN" b="1" dirty="0">
              <a:latin typeface="黑体" panose="02010609060101010101" pitchFamily="49" charset="-122"/>
              <a:ea typeface="黑体" panose="02010609060101010101" pitchFamily="49" charset="-122"/>
            </a:endParaRPr>
          </a:p>
          <a:p>
            <a:pPr>
              <a:lnSpc>
                <a:spcPct val="50000"/>
              </a:lnSpc>
              <a:spcBef>
                <a:spcPct val="20000"/>
              </a:spcBef>
              <a:buClr>
                <a:schemeClr val="folHlink"/>
              </a:buClr>
              <a:buSzPct val="110000"/>
              <a:buFont typeface="Wingdings" panose="05000000000000000000" pitchFamily="2" charset="2"/>
              <a:buNone/>
            </a:pPr>
            <a:r>
              <a:rPr lang="zh-CN" altLang="en-US" b="1" dirty="0">
                <a:latin typeface="黑体" panose="02010609060101010101" pitchFamily="49" charset="-122"/>
                <a:ea typeface="黑体" panose="02010609060101010101" pitchFamily="49" charset="-122"/>
              </a:rPr>
              <a:t>	</a:t>
            </a:r>
            <a:r>
              <a:rPr lang="en-US" altLang="en-US" b="1" dirty="0">
                <a:latin typeface="黑体" panose="02010609060101010101" pitchFamily="49" charset="-122"/>
                <a:ea typeface="黑体" panose="02010609060101010101" pitchFamily="49" charset="-122"/>
              </a:rPr>
              <a:t>return 0;</a:t>
            </a:r>
          </a:p>
          <a:p>
            <a:pPr>
              <a:lnSpc>
                <a:spcPct val="50000"/>
              </a:lnSpc>
              <a:spcBef>
                <a:spcPct val="20000"/>
              </a:spcBef>
              <a:buClr>
                <a:schemeClr val="folHlink"/>
              </a:buClr>
              <a:buSzPct val="110000"/>
              <a:buFont typeface="Wingdings" panose="05000000000000000000" pitchFamily="2" charset="2"/>
              <a:buNone/>
            </a:pPr>
            <a:r>
              <a:rPr lang="en-US" altLang="en-US" b="1" dirty="0">
                <a:latin typeface="黑体" panose="02010609060101010101" pitchFamily="49" charset="-122"/>
                <a:ea typeface="黑体" panose="02010609060101010101" pitchFamily="49" charset="-122"/>
              </a:rPr>
              <a:t>}</a:t>
            </a:r>
            <a:r>
              <a:rPr lang="en-US" altLang="en-US" b="1" dirty="0">
                <a:effectLst>
                  <a:outerShdw blurRad="38100" dist="38100" dir="2700000" algn="tl">
                    <a:srgbClr val="000000"/>
                  </a:outerShdw>
                </a:effectLst>
                <a:latin typeface="黑体" panose="02010609060101010101" pitchFamily="49" charset="-122"/>
                <a:ea typeface="黑体" panose="02010609060101010101" pitchFamily="49" charset="-122"/>
              </a:rPr>
              <a:t>	</a:t>
            </a:r>
            <a:r>
              <a:rPr lang="en-US" altLang="en-US" sz="2000" b="1" dirty="0">
                <a:effectLst>
                  <a:outerShdw blurRad="38100" dist="38100" dir="2700000" algn="tl">
                    <a:srgbClr val="000000"/>
                  </a:outerShdw>
                </a:effectLst>
                <a:latin typeface="黑体" panose="02010609060101010101" pitchFamily="49" charset="-122"/>
                <a:ea typeface="黑体" panose="02010609060101010101" pitchFamily="49" charset="-122"/>
              </a:rPr>
              <a:t>	</a:t>
            </a:r>
            <a:endParaRPr lang="zh-CN" altLang="en-US" sz="2200" b="1" dirty="0">
              <a:latin typeface="黑体" pitchFamily="2" charset="-122"/>
              <a:ea typeface="黑体" pitchFamily="2" charset="-122"/>
            </a:endParaRPr>
          </a:p>
        </p:txBody>
      </p:sp>
      <p:sp>
        <p:nvSpPr>
          <p:cNvPr id="312323" name="Rectangle 3"/>
          <p:cNvSpPr>
            <a:spLocks noChangeArrowheads="1"/>
          </p:cNvSpPr>
          <p:nvPr/>
        </p:nvSpPr>
        <p:spPr bwMode="auto">
          <a:xfrm>
            <a:off x="611188" y="692150"/>
            <a:ext cx="2563779"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chemeClr val="hlink"/>
              </a:buClr>
              <a:buSzPct val="70000"/>
              <a:buFont typeface="Wingdings" pitchFamily="2" charset="2"/>
              <a:buChar char="n"/>
              <a:defRPr/>
            </a:pPr>
            <a:r>
              <a:rPr lang="zh-CN" altLang="en-US" sz="2800" b="1" dirty="0"/>
              <a:t>例</a:t>
            </a:r>
            <a:r>
              <a:rPr lang="en-US" altLang="zh-CN" sz="2800" b="1" dirty="0"/>
              <a:t>3. </a:t>
            </a:r>
            <a:r>
              <a:rPr lang="zh-CN" altLang="en-US" sz="2800" b="1" dirty="0"/>
              <a:t>简单计算</a:t>
            </a:r>
          </a:p>
        </p:txBody>
      </p:sp>
    </p:spTree>
    <p:extLst>
      <p:ext uri="{BB962C8B-B14F-4D97-AF65-F5344CB8AC3E}">
        <p14:creationId xmlns:p14="http://schemas.microsoft.com/office/powerpoint/2010/main" val="3586536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714985" y="116632"/>
            <a:ext cx="7543800" cy="1431925"/>
          </a:xfrm>
        </p:spPr>
        <p:txBody>
          <a:bodyPr/>
          <a:lstStyle/>
          <a:p>
            <a:pPr eaLnBrk="1" hangingPunct="1">
              <a:defRPr/>
            </a:pPr>
            <a:r>
              <a:rPr lang="zh-CN" altLang="en-US" dirty="0"/>
              <a:t>程序的基本结构</a:t>
            </a:r>
          </a:p>
        </p:txBody>
      </p:sp>
      <p:graphicFrame>
        <p:nvGraphicFramePr>
          <p:cNvPr id="306190" name="Group 14"/>
          <p:cNvGraphicFramePr>
            <a:graphicFrameLocks noGrp="1"/>
          </p:cNvGraphicFramePr>
          <p:nvPr>
            <p:ph type="tbl" idx="1"/>
            <p:extLst>
              <p:ext uri="{D42A27DB-BD31-4B8C-83A1-F6EECF244321}">
                <p14:modId xmlns:p14="http://schemas.microsoft.com/office/powerpoint/2010/main" val="130983844"/>
              </p:ext>
            </p:extLst>
          </p:nvPr>
        </p:nvGraphicFramePr>
        <p:xfrm>
          <a:off x="683568" y="1301252"/>
          <a:ext cx="7062788" cy="4406900"/>
        </p:xfrm>
        <a:graphic>
          <a:graphicData uri="http://schemas.openxmlformats.org/drawingml/2006/table">
            <a:tbl>
              <a:tblPr/>
              <a:tblGrid>
                <a:gridCol w="7062788">
                  <a:extLst>
                    <a:ext uri="{9D8B030D-6E8A-4147-A177-3AD203B41FA5}">
                      <a16:colId xmlns:a16="http://schemas.microsoft.com/office/drawing/2014/main" val="20000"/>
                    </a:ext>
                  </a:extLst>
                </a:gridCol>
              </a:tblGrid>
              <a:tr h="66368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a:ln>
                            <a:noFill/>
                          </a:ln>
                          <a:solidFill>
                            <a:schemeClr val="tx1"/>
                          </a:solidFill>
                          <a:effectLst/>
                          <a:latin typeface="Tahoma" pitchFamily="34" charset="0"/>
                          <a:ea typeface="宋体" pitchFamily="2" charset="-122"/>
                        </a:rPr>
                        <a:t>// </a:t>
                      </a:r>
                      <a:r>
                        <a:rPr kumimoji="0" lang="zh-CN" altLang="en-US" sz="2800" b="1" i="0" u="none" strike="noStrike" cap="none" normalizeH="0" baseline="0" dirty="0">
                          <a:ln>
                            <a:noFill/>
                          </a:ln>
                          <a:solidFill>
                            <a:schemeClr val="tx1"/>
                          </a:solidFill>
                          <a:effectLst/>
                          <a:latin typeface="Tahoma" pitchFamily="34" charset="0"/>
                          <a:ea typeface="宋体" pitchFamily="2" charset="-122"/>
                        </a:rPr>
                        <a:t>程序说明</a:t>
                      </a:r>
                    </a:p>
                  </a:txBody>
                  <a:tcPr marL="90000" marR="90000" marT="46807" marB="4680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209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a:ln>
                            <a:noFill/>
                          </a:ln>
                          <a:solidFill>
                            <a:schemeClr val="tx1"/>
                          </a:solidFill>
                          <a:effectLst/>
                          <a:latin typeface="Tahoma" pitchFamily="34" charset="0"/>
                          <a:ea typeface="宋体" pitchFamily="2" charset="-122"/>
                        </a:rPr>
                        <a:t># </a:t>
                      </a:r>
                      <a:r>
                        <a:rPr kumimoji="0" lang="zh-CN" altLang="en-US" sz="2800" b="1" i="0" u="none" strike="noStrike" cap="none" normalizeH="0" baseline="0">
                          <a:ln>
                            <a:noFill/>
                          </a:ln>
                          <a:solidFill>
                            <a:schemeClr val="tx1"/>
                          </a:solidFill>
                          <a:effectLst/>
                          <a:latin typeface="Tahoma" pitchFamily="34" charset="0"/>
                          <a:ea typeface="宋体" pitchFamily="2" charset="-122"/>
                        </a:rPr>
                        <a:t>预编译命令</a:t>
                      </a:r>
                    </a:p>
                  </a:txBody>
                  <a:tcPr marL="90000" marR="90000" marT="46807" marB="4680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1127">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err="1">
                          <a:ln>
                            <a:noFill/>
                          </a:ln>
                          <a:solidFill>
                            <a:schemeClr val="tx1"/>
                          </a:solidFill>
                          <a:effectLst/>
                          <a:latin typeface="Tahoma" pitchFamily="34" charset="0"/>
                          <a:ea typeface="宋体" pitchFamily="2" charset="-122"/>
                        </a:rPr>
                        <a:t>int</a:t>
                      </a:r>
                      <a:r>
                        <a:rPr kumimoji="0" lang="en-US" altLang="zh-CN" sz="2800" b="1" i="0" u="none" strike="noStrike" cap="none" normalizeH="0" baseline="0" dirty="0">
                          <a:ln>
                            <a:noFill/>
                          </a:ln>
                          <a:solidFill>
                            <a:schemeClr val="tx1"/>
                          </a:solidFill>
                          <a:effectLst/>
                          <a:latin typeface="Tahoma" pitchFamily="34" charset="0"/>
                          <a:ea typeface="宋体" pitchFamily="2" charset="-122"/>
                        </a:rPr>
                        <a:t> main( )            // </a:t>
                      </a:r>
                      <a:r>
                        <a:rPr kumimoji="0" lang="zh-CN" altLang="en-US" sz="2800" b="1" i="0" u="none" strike="noStrike" cap="none" normalizeH="0" baseline="0" dirty="0">
                          <a:ln>
                            <a:noFill/>
                          </a:ln>
                          <a:solidFill>
                            <a:schemeClr val="tx1"/>
                          </a:solidFill>
                          <a:effectLst/>
                          <a:latin typeface="Tahoma" pitchFamily="34" charset="0"/>
                          <a:ea typeface="宋体" pitchFamily="2" charset="-122"/>
                        </a:rPr>
                        <a:t>主函数</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a:ln>
                            <a:noFill/>
                          </a:ln>
                          <a:solidFill>
                            <a:schemeClr val="tx1"/>
                          </a:solidFill>
                          <a:effectLst/>
                          <a:latin typeface="Tahoma" pitchFamily="34" charset="0"/>
                          <a:ea typeface="宋体" pitchFamily="2" charset="-122"/>
                        </a:rPr>
                        <a:t>{                      // </a:t>
                      </a:r>
                      <a:r>
                        <a:rPr kumimoji="0" lang="zh-CN" altLang="en-US" sz="2800" b="1" i="0" u="none" strike="noStrike" cap="none" normalizeH="0" baseline="0" dirty="0">
                          <a:ln>
                            <a:noFill/>
                          </a:ln>
                          <a:solidFill>
                            <a:schemeClr val="tx1"/>
                          </a:solidFill>
                          <a:effectLst/>
                          <a:latin typeface="Tahoma" pitchFamily="34" charset="0"/>
                          <a:ea typeface="宋体" pitchFamily="2" charset="-122"/>
                        </a:rPr>
                        <a:t>函数体开始</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a:ln>
                            <a:noFill/>
                          </a:ln>
                          <a:solidFill>
                            <a:schemeClr val="tx1"/>
                          </a:solidFill>
                          <a:effectLst/>
                          <a:latin typeface="Tahoma" pitchFamily="34" charset="0"/>
                          <a:ea typeface="宋体" pitchFamily="2" charset="-122"/>
                        </a:rPr>
                        <a:t>     </a:t>
                      </a:r>
                      <a:r>
                        <a:rPr kumimoji="0" lang="zh-CN" altLang="en-US" sz="2800" b="1" i="0" u="none" strike="noStrike" cap="none" normalizeH="0" baseline="0" dirty="0">
                          <a:ln>
                            <a:noFill/>
                          </a:ln>
                          <a:solidFill>
                            <a:schemeClr val="tx1"/>
                          </a:solidFill>
                          <a:effectLst/>
                          <a:latin typeface="Tahoma" pitchFamily="34" charset="0"/>
                          <a:ea typeface="宋体" pitchFamily="2" charset="-122"/>
                        </a:rPr>
                        <a:t>声明部分</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a:ln>
                            <a:noFill/>
                          </a:ln>
                          <a:solidFill>
                            <a:schemeClr val="tx1"/>
                          </a:solidFill>
                          <a:effectLst/>
                          <a:latin typeface="Tahoma" pitchFamily="34" charset="0"/>
                          <a:ea typeface="宋体" pitchFamily="2" charset="-122"/>
                        </a:rPr>
                        <a:t>     </a:t>
                      </a:r>
                      <a:r>
                        <a:rPr kumimoji="0" lang="zh-CN" altLang="en-US" sz="2800" b="1" i="0" u="none" strike="noStrike" cap="none" normalizeH="0" baseline="0" dirty="0">
                          <a:ln>
                            <a:noFill/>
                          </a:ln>
                          <a:solidFill>
                            <a:schemeClr val="tx1"/>
                          </a:solidFill>
                          <a:effectLst/>
                          <a:latin typeface="Tahoma" pitchFamily="34" charset="0"/>
                          <a:ea typeface="宋体" pitchFamily="2" charset="-122"/>
                        </a:rPr>
                        <a:t>执行部分</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dirty="0">
                          <a:ln>
                            <a:noFill/>
                          </a:ln>
                          <a:solidFill>
                            <a:schemeClr val="tx1"/>
                          </a:solidFill>
                          <a:effectLst/>
                          <a:latin typeface="Tahoma" pitchFamily="34" charset="0"/>
                          <a:ea typeface="宋体" pitchFamily="2" charset="-122"/>
                        </a:rPr>
                        <a:t>     </a:t>
                      </a:r>
                      <a:r>
                        <a:rPr kumimoji="0" lang="en-US" altLang="zh-CN" sz="2800" b="1" i="0" u="none" strike="noStrike" cap="none" normalizeH="0" baseline="0" dirty="0">
                          <a:ln>
                            <a:noFill/>
                          </a:ln>
                          <a:solidFill>
                            <a:schemeClr val="tx1"/>
                          </a:solidFill>
                          <a:effectLst/>
                          <a:latin typeface="Tahoma" pitchFamily="34" charset="0"/>
                          <a:ea typeface="宋体" pitchFamily="2" charset="-122"/>
                        </a:rPr>
                        <a:t>return 0;</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a:ln>
                            <a:noFill/>
                          </a:ln>
                          <a:solidFill>
                            <a:schemeClr val="tx1"/>
                          </a:solidFill>
                          <a:effectLst/>
                          <a:latin typeface="Tahoma" pitchFamily="34" charset="0"/>
                          <a:ea typeface="宋体" pitchFamily="2" charset="-122"/>
                        </a:rPr>
                        <a:t>}                       // </a:t>
                      </a:r>
                      <a:r>
                        <a:rPr kumimoji="0" lang="zh-CN" altLang="en-US" sz="2800" b="1" i="0" u="none" strike="noStrike" cap="none" normalizeH="0" baseline="0" dirty="0">
                          <a:ln>
                            <a:noFill/>
                          </a:ln>
                          <a:solidFill>
                            <a:schemeClr val="tx1"/>
                          </a:solidFill>
                          <a:effectLst/>
                          <a:latin typeface="Tahoma" pitchFamily="34" charset="0"/>
                          <a:ea typeface="宋体" pitchFamily="2" charset="-122"/>
                        </a:rPr>
                        <a:t>函数体结束</a:t>
                      </a:r>
                    </a:p>
                  </a:txBody>
                  <a:tcPr marL="90000" marR="90000" marT="46807" marB="4680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06189" name="Rectangle 13"/>
          <p:cNvSpPr>
            <a:spLocks noChangeArrowheads="1"/>
          </p:cNvSpPr>
          <p:nvPr/>
        </p:nvSpPr>
        <p:spPr bwMode="auto">
          <a:xfrm>
            <a:off x="1331640" y="5877272"/>
            <a:ext cx="56880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defRPr/>
            </a:pPr>
            <a:r>
              <a:rPr lang="zh-CN" altLang="en-US" sz="2800" dirty="0">
                <a:latin typeface="黑体" pitchFamily="2" charset="-122"/>
                <a:ea typeface="黑体" pitchFamily="2" charset="-122"/>
              </a:rPr>
              <a:t>图</a:t>
            </a:r>
            <a:r>
              <a:rPr lang="en-US" altLang="zh-CN" sz="2800" dirty="0">
                <a:latin typeface="黑体" pitchFamily="2" charset="-122"/>
                <a:ea typeface="黑体" pitchFamily="2" charset="-122"/>
              </a:rPr>
              <a:t>1 </a:t>
            </a:r>
            <a:r>
              <a:rPr lang="zh-CN" altLang="en-US" sz="2800" dirty="0">
                <a:latin typeface="黑体" pitchFamily="2" charset="-122"/>
                <a:ea typeface="黑体" pitchFamily="2" charset="-122"/>
              </a:rPr>
              <a:t>简单</a:t>
            </a:r>
            <a:r>
              <a:rPr lang="en-US" altLang="zh-CN" sz="2800" dirty="0">
                <a:latin typeface="黑体" pitchFamily="2" charset="-122"/>
                <a:ea typeface="黑体" pitchFamily="2" charset="-122"/>
              </a:rPr>
              <a:t>C/C++</a:t>
            </a:r>
            <a:r>
              <a:rPr lang="zh-CN" altLang="en-US" sz="2800" dirty="0">
                <a:latin typeface="黑体" pitchFamily="2" charset="-122"/>
                <a:ea typeface="黑体" pitchFamily="2" charset="-122"/>
              </a:rPr>
              <a:t>程序的基本结构</a:t>
            </a:r>
          </a:p>
        </p:txBody>
      </p:sp>
    </p:spTree>
    <p:extLst>
      <p:ext uri="{BB962C8B-B14F-4D97-AF65-F5344CB8AC3E}">
        <p14:creationId xmlns:p14="http://schemas.microsoft.com/office/powerpoint/2010/main" val="4069351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06190"/>
                                        </p:tgtEl>
                                        <p:attrNameLst>
                                          <p:attrName>style.visibility</p:attrName>
                                        </p:attrNameLst>
                                      </p:cBhvr>
                                      <p:to>
                                        <p:strVal val="visible"/>
                                      </p:to>
                                    </p:set>
                                    <p:animEffect transition="in" filter="box(out)">
                                      <p:cBhvr>
                                        <p:cTn id="7" dur="500"/>
                                        <p:tgtEl>
                                          <p:spTgt spid="306190"/>
                                        </p:tgtEl>
                                      </p:cBhvr>
                                    </p:animEffect>
                                  </p:childTnLst>
                                </p:cTn>
                              </p:par>
                            </p:childTnLst>
                          </p:cTn>
                        </p:par>
                        <p:par>
                          <p:cTn id="8" fill="hold" nodeType="afterGroup">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306189"/>
                                        </p:tgtEl>
                                        <p:attrNameLst>
                                          <p:attrName>style.visibility</p:attrName>
                                        </p:attrNameLst>
                                      </p:cBhvr>
                                      <p:to>
                                        <p:strVal val="visible"/>
                                      </p:to>
                                    </p:set>
                                    <p:animEffect transition="in" filter="box(out)">
                                      <p:cBhvr>
                                        <p:cTn id="11" dur="500"/>
                                        <p:tgtEl>
                                          <p:spTgt spid="306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516D-83B7-4069-9DA0-182CC665A821}"/>
              </a:ext>
            </a:extLst>
          </p:cNvPr>
          <p:cNvSpPr>
            <a:spLocks noGrp="1"/>
          </p:cNvSpPr>
          <p:nvPr>
            <p:ph type="title"/>
          </p:nvPr>
        </p:nvSpPr>
        <p:spPr/>
        <p:txBody>
          <a:bodyPr/>
          <a:lstStyle/>
          <a:p>
            <a:r>
              <a:rPr lang="zh-CN" altLang="en-US" dirty="0"/>
              <a:t>简单的计算器</a:t>
            </a:r>
            <a:endParaRPr lang="en-US" dirty="0"/>
          </a:p>
        </p:txBody>
      </p:sp>
      <p:sp>
        <p:nvSpPr>
          <p:cNvPr id="6" name="Content Placeholder 5">
            <a:extLst>
              <a:ext uri="{FF2B5EF4-FFF2-40B4-BE49-F238E27FC236}">
                <a16:creationId xmlns:a16="http://schemas.microsoft.com/office/drawing/2014/main" id="{556F0E7D-20B1-4D76-9211-126624D54B27}"/>
              </a:ext>
            </a:extLst>
          </p:cNvPr>
          <p:cNvSpPr>
            <a:spLocks noGrp="1"/>
          </p:cNvSpPr>
          <p:nvPr>
            <p:ph idx="1"/>
          </p:nvPr>
        </p:nvSpPr>
        <p:spPr/>
        <p:txBody>
          <a:bodyPr/>
          <a:lstStyle/>
          <a:p>
            <a:r>
              <a:rPr lang="zh-CN" altLang="en-US" dirty="0"/>
              <a:t>任务：计算下面的三角函数的值</a:t>
            </a:r>
          </a:p>
          <a:p>
            <a:endParaRPr lang="en-US" dirty="0"/>
          </a:p>
        </p:txBody>
      </p:sp>
      <p:sp>
        <p:nvSpPr>
          <p:cNvPr id="7" name="Rectangle 6">
            <a:extLst>
              <a:ext uri="{FF2B5EF4-FFF2-40B4-BE49-F238E27FC236}">
                <a16:creationId xmlns:a16="http://schemas.microsoft.com/office/drawing/2014/main" id="{52689984-0E5E-40D5-BA0D-AB3D50F81CD7}"/>
              </a:ext>
            </a:extLst>
          </p:cNvPr>
          <p:cNvSpPr/>
          <p:nvPr/>
        </p:nvSpPr>
        <p:spPr>
          <a:xfrm>
            <a:off x="899592" y="2780928"/>
            <a:ext cx="5354351" cy="584775"/>
          </a:xfrm>
          <a:prstGeom prst="rect">
            <a:avLst/>
          </a:prstGeom>
        </p:spPr>
        <p:txBody>
          <a:bodyPr wrap="none">
            <a:spAutoFit/>
          </a:bodyPr>
          <a:lstStyle/>
          <a:p>
            <a:r>
              <a:rPr lang="en-US" altLang="en-US" sz="3200" b="1" dirty="0">
                <a:latin typeface="黑体" panose="02010609060101010101" pitchFamily="49" charset="-122"/>
                <a:ea typeface="黑体" panose="02010609060101010101" pitchFamily="49" charset="-122"/>
              </a:rPr>
              <a:t>sin20cos20 - cos10/tan10 </a:t>
            </a:r>
            <a:endParaRPr lang="en-US" sz="3200" dirty="0"/>
          </a:p>
        </p:txBody>
      </p:sp>
    </p:spTree>
    <p:extLst>
      <p:ext uri="{BB962C8B-B14F-4D97-AF65-F5344CB8AC3E}">
        <p14:creationId xmlns:p14="http://schemas.microsoft.com/office/powerpoint/2010/main" val="286712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45BCD875-69ED-45A1-88A4-0944E1DDB726}"/>
              </a:ext>
            </a:extLst>
          </p:cNvPr>
          <p:cNvSpPr txBox="1">
            <a:spLocks noChangeArrowheads="1"/>
          </p:cNvSpPr>
          <p:nvPr/>
        </p:nvSpPr>
        <p:spPr bwMode="auto">
          <a:xfrm>
            <a:off x="430908" y="1124744"/>
            <a:ext cx="8059949" cy="4844018"/>
          </a:xfrm>
          <a:prstGeom prst="rect">
            <a:avLst/>
          </a:prstGeom>
          <a:noFill/>
          <a:ln w="12700" cap="sq">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a:t>
            </a:r>
            <a:r>
              <a:rPr lang="zh-CN" altLang="en-US" sz="1800" dirty="0">
                <a:latin typeface="Tahoma" pitchFamily="34" charset="0"/>
              </a:rPr>
              <a:t>*</a:t>
            </a:r>
            <a:endParaRPr lang="en-US" altLang="zh-CN" sz="1800" dirty="0">
              <a:latin typeface="Tahoma" pitchFamily="34" charset="0"/>
            </a:endParaRP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 </a:t>
            </a:r>
            <a:r>
              <a:rPr lang="zh-CN" altLang="en-US" sz="1800" dirty="0">
                <a:latin typeface="Tahoma" pitchFamily="34" charset="0"/>
              </a:rPr>
              <a:t>功  能：计算三角函数的值             			</a:t>
            </a:r>
            <a:r>
              <a:rPr lang="en-US" altLang="zh-CN" sz="1800" dirty="0">
                <a:latin typeface="Tahoma" pitchFamily="34" charset="0"/>
              </a:rPr>
              <a:t>					</a:t>
            </a:r>
            <a:r>
              <a:rPr lang="zh-CN" altLang="en-US" sz="1800" dirty="0">
                <a:latin typeface="Tahoma" pitchFamily="34" charset="0"/>
              </a:rPr>
              <a:t>*</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          sin(20)cos(20)-cos(10)/tan(10)      				</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                                       				*</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a:t>
            </a:r>
            <a:r>
              <a:rPr lang="zh-CN" altLang="en-US" sz="1800" dirty="0">
                <a:latin typeface="Tahoma" pitchFamily="34" charset="0"/>
              </a:rPr>
              <a:t>*</a:t>
            </a:r>
            <a:endParaRPr lang="en-US" altLang="zh-CN" sz="1800" dirty="0">
              <a:latin typeface="Tahoma" pitchFamily="34" charset="0"/>
            </a:endParaRPr>
          </a:p>
          <a:p>
            <a:pPr>
              <a:lnSpc>
                <a:spcPct val="50000"/>
              </a:lnSpc>
              <a:spcBef>
                <a:spcPct val="20000"/>
              </a:spcBef>
              <a:buClr>
                <a:schemeClr val="folHlink"/>
              </a:buClr>
              <a:buSzPct val="110000"/>
              <a:buFont typeface="Wingdings" panose="05000000000000000000" pitchFamily="2" charset="2"/>
              <a:buNone/>
            </a:pPr>
            <a:endParaRPr lang="en-US" altLang="zh-CN" sz="1800" dirty="0">
              <a:latin typeface="Tahoma" pitchFamily="34" charset="0"/>
            </a:endParaRPr>
          </a:p>
          <a:p>
            <a:pPr>
              <a:lnSpc>
                <a:spcPct val="50000"/>
              </a:lnSpc>
              <a:spcBef>
                <a:spcPct val="20000"/>
              </a:spcBef>
              <a:buClr>
                <a:schemeClr val="folHlink"/>
              </a:buClr>
              <a:buSzPct val="110000"/>
              <a:buFont typeface="Wingdings" panose="05000000000000000000" pitchFamily="2" charset="2"/>
              <a:buNone/>
            </a:pPr>
            <a:endParaRPr lang="en-US" altLang="zh-CN" sz="1800" dirty="0">
              <a:latin typeface="Tahoma" pitchFamily="34" charset="0"/>
            </a:endParaRP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#include &lt;iostream&gt;		// </a:t>
            </a:r>
            <a:r>
              <a:rPr lang="zh-CN" altLang="en-US" sz="1800" dirty="0">
                <a:latin typeface="Tahoma" pitchFamily="34" charset="0"/>
              </a:rPr>
              <a:t>预编译命令</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#include &lt;</a:t>
            </a:r>
            <a:r>
              <a:rPr lang="en-US" altLang="zh-CN" sz="1800" dirty="0" err="1">
                <a:latin typeface="Tahoma" pitchFamily="34" charset="0"/>
              </a:rPr>
              <a:t>cmath</a:t>
            </a:r>
            <a:r>
              <a:rPr lang="en-US" altLang="zh-CN" sz="1800" dirty="0">
                <a:latin typeface="Tahoma" pitchFamily="34" charset="0"/>
              </a:rPr>
              <a:t>&gt;			// </a:t>
            </a:r>
            <a:r>
              <a:rPr lang="zh-CN" altLang="en-US" sz="1800" dirty="0">
                <a:latin typeface="Tahoma" pitchFamily="34" charset="0"/>
              </a:rPr>
              <a:t>预编译命令</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using namespace </a:t>
            </a:r>
            <a:r>
              <a:rPr lang="en-US" altLang="zh-CN" sz="1800" dirty="0" err="1">
                <a:latin typeface="Tahoma" pitchFamily="34" charset="0"/>
              </a:rPr>
              <a:t>std</a:t>
            </a:r>
            <a:r>
              <a:rPr lang="en-US" altLang="zh-CN" sz="1800" dirty="0">
                <a:latin typeface="Tahoma" pitchFamily="34" charset="0"/>
              </a:rPr>
              <a:t>;</a:t>
            </a:r>
          </a:p>
          <a:p>
            <a:pPr>
              <a:lnSpc>
                <a:spcPct val="50000"/>
              </a:lnSpc>
              <a:spcBef>
                <a:spcPct val="20000"/>
              </a:spcBef>
              <a:buClr>
                <a:schemeClr val="folHlink"/>
              </a:buClr>
              <a:buSzPct val="110000"/>
              <a:buFont typeface="Wingdings" panose="05000000000000000000" pitchFamily="2" charset="2"/>
              <a:buNone/>
            </a:pPr>
            <a:endParaRPr lang="en-US" altLang="zh-CN" sz="1800" dirty="0">
              <a:latin typeface="Tahoma" pitchFamily="34" charset="0"/>
            </a:endParaRPr>
          </a:p>
          <a:p>
            <a:pPr>
              <a:lnSpc>
                <a:spcPct val="50000"/>
              </a:lnSpc>
              <a:spcBef>
                <a:spcPct val="20000"/>
              </a:spcBef>
              <a:buClr>
                <a:schemeClr val="folHlink"/>
              </a:buClr>
              <a:buSzPct val="110000"/>
              <a:buFont typeface="Wingdings" panose="05000000000000000000" pitchFamily="2" charset="2"/>
              <a:buNone/>
            </a:pPr>
            <a:r>
              <a:rPr lang="en-US" altLang="zh-CN" sz="1800" dirty="0" err="1">
                <a:latin typeface="Tahoma" pitchFamily="34" charset="0"/>
              </a:rPr>
              <a:t>int</a:t>
            </a:r>
            <a:r>
              <a:rPr lang="en-US" altLang="zh-CN" sz="1800" dirty="0">
                <a:latin typeface="Tahoma" pitchFamily="34" charset="0"/>
              </a:rPr>
              <a:t> main()				// </a:t>
            </a:r>
            <a:r>
              <a:rPr lang="zh-CN" altLang="en-US" sz="1800" dirty="0">
                <a:latin typeface="Tahoma" pitchFamily="34" charset="0"/>
              </a:rPr>
              <a:t>主函数</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 </a:t>
            </a:r>
            <a:r>
              <a:rPr lang="zh-CN" altLang="en-US" sz="1800" dirty="0">
                <a:latin typeface="Tahoma" pitchFamily="34" charset="0"/>
              </a:rPr>
              <a:t>主函数开始</a:t>
            </a:r>
          </a:p>
          <a:p>
            <a:pPr>
              <a:lnSpc>
                <a:spcPct val="50000"/>
              </a:lnSpc>
              <a:spcBef>
                <a:spcPct val="20000"/>
              </a:spcBef>
              <a:buClr>
                <a:schemeClr val="folHlink"/>
              </a:buClr>
              <a:buSzPct val="110000"/>
              <a:buFont typeface="Wingdings" panose="05000000000000000000" pitchFamily="2" charset="2"/>
              <a:buNone/>
            </a:pPr>
            <a:r>
              <a:rPr lang="zh-CN" altLang="en-US" sz="1800" dirty="0">
                <a:latin typeface="Tahoma" pitchFamily="34" charset="0"/>
              </a:rPr>
              <a:t>	</a:t>
            </a:r>
            <a:r>
              <a:rPr lang="en-US" altLang="zh-CN" sz="1800" dirty="0">
                <a:latin typeface="Tahoma" pitchFamily="34" charset="0"/>
              </a:rPr>
              <a:t>	</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 </a:t>
            </a:r>
            <a:r>
              <a:rPr lang="zh-CN" altLang="en-US" sz="1800" dirty="0">
                <a:latin typeface="Tahoma" pitchFamily="34" charset="0"/>
              </a:rPr>
              <a:t>计算三角函数式并输出</a:t>
            </a:r>
          </a:p>
          <a:p>
            <a:pPr>
              <a:lnSpc>
                <a:spcPct val="50000"/>
              </a:lnSpc>
              <a:spcBef>
                <a:spcPct val="20000"/>
              </a:spcBef>
              <a:buClr>
                <a:schemeClr val="folHlink"/>
              </a:buClr>
              <a:buSzPct val="110000"/>
              <a:buFont typeface="Wingdings" panose="05000000000000000000" pitchFamily="2" charset="2"/>
              <a:buNone/>
            </a:pPr>
            <a:r>
              <a:rPr lang="zh-CN" altLang="en-US" sz="1800" dirty="0">
                <a:latin typeface="Tahoma" pitchFamily="34" charset="0"/>
              </a:rPr>
              <a:t>	</a:t>
            </a:r>
            <a:r>
              <a:rPr lang="en-US" altLang="zh-CN" sz="1800" dirty="0" err="1">
                <a:latin typeface="Tahoma" pitchFamily="34" charset="0"/>
              </a:rPr>
              <a:t>cout</a:t>
            </a:r>
            <a:r>
              <a:rPr lang="en-US" altLang="zh-CN" sz="1800" dirty="0">
                <a:latin typeface="Tahoma" pitchFamily="34" charset="0"/>
              </a:rPr>
              <a:t> &lt;&lt; sin(20.0/180*3.14159)*</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cos(20.0/180*3.14159)-</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cos(10.0/180*3.14159)/</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tan(10.0/180*3.14159)</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&lt;&lt;</a:t>
            </a:r>
            <a:r>
              <a:rPr lang="en-US" altLang="zh-CN" sz="1800" dirty="0" err="1">
                <a:latin typeface="Tahoma" pitchFamily="34" charset="0"/>
              </a:rPr>
              <a:t>endl</a:t>
            </a:r>
            <a:r>
              <a:rPr lang="en-US" altLang="zh-CN" sz="1800" dirty="0">
                <a:latin typeface="Tahoma" pitchFamily="34" charset="0"/>
              </a:rPr>
              <a:t>;</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	return 0; 			// </a:t>
            </a:r>
            <a:r>
              <a:rPr lang="zh-CN" altLang="en-US" sz="1800" dirty="0">
                <a:latin typeface="Tahoma" pitchFamily="34" charset="0"/>
              </a:rPr>
              <a:t>主函数结束</a:t>
            </a:r>
          </a:p>
          <a:p>
            <a:pPr>
              <a:lnSpc>
                <a:spcPct val="50000"/>
              </a:lnSpc>
              <a:spcBef>
                <a:spcPct val="20000"/>
              </a:spcBef>
              <a:buClr>
                <a:schemeClr val="folHlink"/>
              </a:buClr>
              <a:buSzPct val="110000"/>
              <a:buFont typeface="Wingdings" panose="05000000000000000000" pitchFamily="2" charset="2"/>
              <a:buNone/>
            </a:pPr>
            <a:r>
              <a:rPr lang="en-US" altLang="zh-CN" sz="1800" dirty="0">
                <a:latin typeface="Tahoma" pitchFamily="34" charset="0"/>
              </a:rPr>
              <a:t>}</a:t>
            </a:r>
          </a:p>
          <a:p>
            <a:pPr>
              <a:lnSpc>
                <a:spcPct val="50000"/>
              </a:lnSpc>
              <a:spcBef>
                <a:spcPct val="20000"/>
              </a:spcBef>
              <a:buClr>
                <a:schemeClr val="folHlink"/>
              </a:buClr>
              <a:buSzPct val="110000"/>
              <a:buFont typeface="Wingdings" panose="05000000000000000000" pitchFamily="2" charset="2"/>
              <a:buNone/>
            </a:pPr>
            <a:endParaRPr lang="zh-CN" altLang="en-US" b="1" dirty="0">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0502986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E222B6-6427-4953-9046-04570A727DF5}"/>
              </a:ext>
            </a:extLst>
          </p:cNvPr>
          <p:cNvSpPr>
            <a:spLocks noGrp="1"/>
          </p:cNvSpPr>
          <p:nvPr>
            <p:ph type="title"/>
          </p:nvPr>
        </p:nvSpPr>
        <p:spPr/>
        <p:txBody>
          <a:bodyPr/>
          <a:lstStyle/>
          <a:p>
            <a:r>
              <a:rPr lang="zh-CN" altLang="en-US" dirty="0"/>
              <a:t>程序说明</a:t>
            </a:r>
            <a:endParaRPr lang="en-US" dirty="0"/>
          </a:p>
        </p:txBody>
      </p:sp>
      <p:sp>
        <p:nvSpPr>
          <p:cNvPr id="7" name="Content Placeholder 6">
            <a:extLst>
              <a:ext uri="{FF2B5EF4-FFF2-40B4-BE49-F238E27FC236}">
                <a16:creationId xmlns:a16="http://schemas.microsoft.com/office/drawing/2014/main" id="{2F7CFD99-F519-477A-9E6C-D9EA56CA14D1}"/>
              </a:ext>
            </a:extLst>
          </p:cNvPr>
          <p:cNvSpPr>
            <a:spLocks noGrp="1"/>
          </p:cNvSpPr>
          <p:nvPr>
            <p:ph idx="1"/>
          </p:nvPr>
        </p:nvSpPr>
        <p:spPr/>
        <p:txBody>
          <a:bodyPr>
            <a:normAutofit/>
          </a:bodyPr>
          <a:lstStyle/>
          <a:p>
            <a:r>
              <a:rPr lang="zh-CN" altLang="en-US" dirty="0"/>
              <a:t>以符号“</a:t>
            </a:r>
            <a:r>
              <a:rPr lang="en-US" altLang="zh-CN" dirty="0">
                <a:solidFill>
                  <a:schemeClr val="accent1"/>
                </a:solidFill>
              </a:rPr>
              <a:t>#</a:t>
            </a:r>
            <a:r>
              <a:rPr lang="en-US" altLang="zh-CN" dirty="0"/>
              <a:t>”</a:t>
            </a:r>
            <a:r>
              <a:rPr lang="zh-CN" altLang="en-US" dirty="0"/>
              <a:t>开头的行，称为编译预处理行</a:t>
            </a:r>
          </a:p>
          <a:p>
            <a:r>
              <a:rPr lang="zh-CN" altLang="en-US" dirty="0"/>
              <a:t>“</a:t>
            </a:r>
            <a:r>
              <a:rPr lang="en-US" altLang="zh-CN" dirty="0"/>
              <a:t>#include” </a:t>
            </a:r>
            <a:r>
              <a:rPr lang="zh-CN" altLang="en-US" dirty="0"/>
              <a:t>称为文件预处理命令</a:t>
            </a:r>
          </a:p>
          <a:p>
            <a:r>
              <a:rPr lang="zh-CN" altLang="en-US" dirty="0"/>
              <a:t>“</a:t>
            </a:r>
            <a:r>
              <a:rPr lang="en-US" altLang="zh-CN" dirty="0"/>
              <a:t>#include &lt;iostream&gt;”</a:t>
            </a:r>
            <a:r>
              <a:rPr lang="zh-CN" altLang="en-US" dirty="0"/>
              <a:t>这条命令是让文件“</a:t>
            </a:r>
            <a:r>
              <a:rPr lang="en-US" altLang="zh-CN" dirty="0"/>
              <a:t>iostream”</a:t>
            </a:r>
            <a:r>
              <a:rPr lang="zh-CN" altLang="en-US" dirty="0"/>
              <a:t>的内容包含到新建的程序中去</a:t>
            </a:r>
          </a:p>
          <a:p>
            <a:r>
              <a:rPr lang="en-US" altLang="zh-CN" dirty="0"/>
              <a:t>iostream</a:t>
            </a:r>
            <a:r>
              <a:rPr lang="zh-CN" altLang="en-US" dirty="0"/>
              <a:t>是</a:t>
            </a:r>
            <a:r>
              <a:rPr lang="en-US" altLang="zh-CN" dirty="0"/>
              <a:t>C++</a:t>
            </a:r>
            <a:r>
              <a:rPr lang="zh-CN" altLang="en-US" dirty="0"/>
              <a:t>系统定义的一个 “头文件”，在这个头文件中设置了</a:t>
            </a:r>
            <a:r>
              <a:rPr lang="en-US" altLang="zh-CN" dirty="0"/>
              <a:t>C++</a:t>
            </a:r>
            <a:r>
              <a:rPr lang="zh-CN" altLang="en-US" dirty="0"/>
              <a:t>的输入</a:t>
            </a:r>
            <a:r>
              <a:rPr lang="en-US" altLang="zh-CN" dirty="0"/>
              <a:t>/</a:t>
            </a:r>
            <a:r>
              <a:rPr lang="zh-CN" altLang="en-US" dirty="0"/>
              <a:t>输出相关环境，定义了输入流</a:t>
            </a:r>
            <a:r>
              <a:rPr lang="en-US" altLang="zh-CN" dirty="0" err="1"/>
              <a:t>cin</a:t>
            </a:r>
            <a:r>
              <a:rPr lang="zh-CN" altLang="en-US" dirty="0"/>
              <a:t>和输出流 </a:t>
            </a:r>
            <a:r>
              <a:rPr lang="en-US" altLang="zh-CN" dirty="0" err="1"/>
              <a:t>cout</a:t>
            </a:r>
            <a:r>
              <a:rPr lang="zh-CN" altLang="en-US" dirty="0"/>
              <a:t>对象</a:t>
            </a:r>
          </a:p>
          <a:p>
            <a:r>
              <a:rPr lang="zh-CN" altLang="en-US" dirty="0"/>
              <a:t>“</a:t>
            </a:r>
            <a:r>
              <a:rPr lang="en-US" altLang="zh-CN" dirty="0"/>
              <a:t>#include&lt;</a:t>
            </a:r>
            <a:r>
              <a:rPr lang="en-US" altLang="zh-CN" dirty="0" err="1"/>
              <a:t>cmath</a:t>
            </a:r>
            <a:r>
              <a:rPr lang="en-US" altLang="zh-CN" dirty="0"/>
              <a:t>&gt;”</a:t>
            </a:r>
            <a:r>
              <a:rPr lang="zh-CN" altLang="en-US" dirty="0"/>
              <a:t>，这条命令是让系统中已经有的常用的数学函数包含到新建的程序中去</a:t>
            </a:r>
            <a:r>
              <a:rPr lang="en-US" altLang="zh-CN" dirty="0"/>
              <a:t>,</a:t>
            </a:r>
            <a:r>
              <a:rPr lang="zh-CN" altLang="en-US" dirty="0"/>
              <a:t>这样你才能使用正弦、余弦函数的公式。</a:t>
            </a:r>
          </a:p>
          <a:p>
            <a:endParaRPr lang="en-US" dirty="0"/>
          </a:p>
        </p:txBody>
      </p:sp>
    </p:spTree>
    <p:extLst>
      <p:ext uri="{BB962C8B-B14F-4D97-AF65-F5344CB8AC3E}">
        <p14:creationId xmlns:p14="http://schemas.microsoft.com/office/powerpoint/2010/main" val="1472120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14A1-F111-4299-A35B-75380C136BF1}"/>
              </a:ext>
            </a:extLst>
          </p:cNvPr>
          <p:cNvSpPr>
            <a:spLocks noGrp="1"/>
          </p:cNvSpPr>
          <p:nvPr>
            <p:ph type="title"/>
          </p:nvPr>
        </p:nvSpPr>
        <p:spPr/>
        <p:txBody>
          <a:bodyPr/>
          <a:lstStyle/>
          <a:p>
            <a:r>
              <a:rPr lang="zh-CN" altLang="en-US" dirty="0"/>
              <a:t>程序说明（续）</a:t>
            </a:r>
            <a:endParaRPr lang="en-US" dirty="0"/>
          </a:p>
        </p:txBody>
      </p:sp>
      <p:sp>
        <p:nvSpPr>
          <p:cNvPr id="3" name="Content Placeholder 2">
            <a:extLst>
              <a:ext uri="{FF2B5EF4-FFF2-40B4-BE49-F238E27FC236}">
                <a16:creationId xmlns:a16="http://schemas.microsoft.com/office/drawing/2014/main" id="{2BDB8444-DC4D-4375-A92B-02047CFD8026}"/>
              </a:ext>
            </a:extLst>
          </p:cNvPr>
          <p:cNvSpPr>
            <a:spLocks noGrp="1"/>
          </p:cNvSpPr>
          <p:nvPr>
            <p:ph idx="1"/>
          </p:nvPr>
        </p:nvSpPr>
        <p:spPr/>
        <p:txBody>
          <a:bodyPr>
            <a:normAutofit/>
          </a:bodyPr>
          <a:lstStyle/>
          <a:p>
            <a:r>
              <a:rPr lang="en-US" altLang="zh-CN" dirty="0">
                <a:latin typeface="Arial" panose="020B0604020202020204" pitchFamily="34" charset="0"/>
              </a:rPr>
              <a:t>“</a:t>
            </a:r>
            <a:r>
              <a:rPr lang="en-US" altLang="zh-CN" dirty="0"/>
              <a:t>using namespace</a:t>
            </a:r>
            <a:r>
              <a:rPr lang="en-US" altLang="zh-CN" dirty="0">
                <a:latin typeface="Arial" panose="020B0604020202020204" pitchFamily="34" charset="0"/>
              </a:rPr>
              <a:t>”</a:t>
            </a:r>
            <a:r>
              <a:rPr lang="zh-CN" altLang="en-US" dirty="0"/>
              <a:t>称为使用名字空间命令，是为了避免同名冲突而引入的，</a:t>
            </a:r>
            <a:r>
              <a:rPr lang="en-US" altLang="zh-CN" dirty="0" err="1"/>
              <a:t>std</a:t>
            </a:r>
            <a:r>
              <a:rPr lang="zh-CN" altLang="en-US" dirty="0"/>
              <a:t>是</a:t>
            </a:r>
            <a:r>
              <a:rPr lang="en-US" altLang="zh-CN" dirty="0"/>
              <a:t>C++</a:t>
            </a:r>
            <a:r>
              <a:rPr lang="zh-CN" altLang="en-US" dirty="0"/>
              <a:t>自带的一个名字空间，它定义了</a:t>
            </a:r>
            <a:r>
              <a:rPr lang="en-US" altLang="zh-CN" dirty="0"/>
              <a:t>C++</a:t>
            </a:r>
            <a:r>
              <a:rPr lang="zh-CN" altLang="en-US" dirty="0"/>
              <a:t>的库标识符，如</a:t>
            </a:r>
            <a:r>
              <a:rPr lang="en-US" altLang="zh-CN" dirty="0" err="1"/>
              <a:t>cout</a:t>
            </a:r>
            <a:r>
              <a:rPr lang="zh-CN" altLang="en-US" dirty="0"/>
              <a:t>等</a:t>
            </a:r>
          </a:p>
          <a:p>
            <a:r>
              <a:rPr lang="en-US" altLang="zh-CN" dirty="0"/>
              <a:t>main( )</a:t>
            </a:r>
            <a:r>
              <a:rPr lang="zh-CN" altLang="en-US" dirty="0"/>
              <a:t>是每一个</a:t>
            </a:r>
            <a:r>
              <a:rPr lang="en-US" altLang="zh-CN" dirty="0"/>
              <a:t>C++</a:t>
            </a:r>
            <a:r>
              <a:rPr lang="zh-CN" altLang="en-US" dirty="0"/>
              <a:t>程序都必须有的，称为主函数。你可以把它看成是程序的入口。在 </a:t>
            </a:r>
            <a:r>
              <a:rPr lang="en-US" altLang="zh-CN" dirty="0"/>
              <a:t>main </a:t>
            </a:r>
            <a:r>
              <a:rPr lang="zh-CN" altLang="en-US" dirty="0"/>
              <a:t>面前的</a:t>
            </a:r>
            <a:r>
              <a:rPr lang="en-US" altLang="zh-CN" dirty="0" err="1"/>
              <a:t>int</a:t>
            </a:r>
            <a:r>
              <a:rPr lang="zh-CN" altLang="en-US" dirty="0"/>
              <a:t>是标准</a:t>
            </a:r>
            <a:r>
              <a:rPr lang="en-US" altLang="zh-CN" dirty="0"/>
              <a:t>C++</a:t>
            </a:r>
            <a:r>
              <a:rPr lang="zh-CN" altLang="en-US" dirty="0"/>
              <a:t>所提倡的，这样做，需要在主函数结束前加一行代码：</a:t>
            </a:r>
            <a:r>
              <a:rPr lang="en-US" altLang="zh-CN" dirty="0"/>
              <a:t>return 0;</a:t>
            </a:r>
            <a:endParaRPr lang="zh-CN" altLang="en-US" dirty="0"/>
          </a:p>
          <a:p>
            <a:endParaRPr lang="en-US" dirty="0"/>
          </a:p>
        </p:txBody>
      </p:sp>
    </p:spTree>
    <p:extLst>
      <p:ext uri="{BB962C8B-B14F-4D97-AF65-F5344CB8AC3E}">
        <p14:creationId xmlns:p14="http://schemas.microsoft.com/office/powerpoint/2010/main" val="2250761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14A1-F111-4299-A35B-75380C136BF1}"/>
              </a:ext>
            </a:extLst>
          </p:cNvPr>
          <p:cNvSpPr>
            <a:spLocks noGrp="1"/>
          </p:cNvSpPr>
          <p:nvPr>
            <p:ph type="title"/>
          </p:nvPr>
        </p:nvSpPr>
        <p:spPr/>
        <p:txBody>
          <a:bodyPr/>
          <a:lstStyle/>
          <a:p>
            <a:r>
              <a:rPr lang="zh-CN" altLang="en-US" dirty="0"/>
              <a:t>程序说明（续）</a:t>
            </a:r>
            <a:endParaRPr lang="en-US" dirty="0"/>
          </a:p>
        </p:txBody>
      </p:sp>
      <p:sp>
        <p:nvSpPr>
          <p:cNvPr id="3" name="Content Placeholder 2">
            <a:extLst>
              <a:ext uri="{FF2B5EF4-FFF2-40B4-BE49-F238E27FC236}">
                <a16:creationId xmlns:a16="http://schemas.microsoft.com/office/drawing/2014/main" id="{2BDB8444-DC4D-4375-A92B-02047CFD8026}"/>
              </a:ext>
            </a:extLst>
          </p:cNvPr>
          <p:cNvSpPr>
            <a:spLocks noGrp="1"/>
          </p:cNvSpPr>
          <p:nvPr>
            <p:ph idx="1"/>
          </p:nvPr>
        </p:nvSpPr>
        <p:spPr/>
        <p:txBody>
          <a:bodyPr>
            <a:normAutofit/>
          </a:bodyPr>
          <a:lstStyle/>
          <a:p>
            <a:r>
              <a:rPr lang="zh-CN" altLang="en-US" dirty="0"/>
              <a:t>关于 </a:t>
            </a:r>
            <a:r>
              <a:rPr lang="en-US" altLang="zh-CN" dirty="0"/>
              <a:t>main( )</a:t>
            </a:r>
            <a:r>
              <a:rPr lang="zh-CN" altLang="en-US" dirty="0"/>
              <a:t>主函数的详细说明将在后面的章节中介绍。在这个计算三角函数的程序中实际上只有一行代码，开头是 </a:t>
            </a:r>
            <a:r>
              <a:rPr lang="en-US" altLang="zh-CN" dirty="0"/>
              <a:t>out &lt;&lt;</a:t>
            </a:r>
            <a:r>
              <a:rPr lang="zh-CN" altLang="en-US" dirty="0"/>
              <a:t>，中间是三角函数算式，结尾是 </a:t>
            </a:r>
            <a:r>
              <a:rPr lang="en-US" altLang="zh-CN" dirty="0"/>
              <a:t>&lt;&lt; </a:t>
            </a:r>
            <a:r>
              <a:rPr lang="en-US" altLang="zh-CN" dirty="0" err="1"/>
              <a:t>endl</a:t>
            </a:r>
            <a:r>
              <a:rPr lang="zh-CN" altLang="en-US" dirty="0"/>
              <a:t>。按照这种模式，两头不动，你只要改变中间部分就可以计算任何算式（当然是</a:t>
            </a:r>
            <a:r>
              <a:rPr lang="en-US" altLang="zh-CN" dirty="0" err="1"/>
              <a:t>cmath</a:t>
            </a:r>
            <a:r>
              <a:rPr lang="zh-CN" altLang="en-US" dirty="0"/>
              <a:t>支持的才行）</a:t>
            </a:r>
          </a:p>
          <a:p>
            <a:r>
              <a:rPr lang="en-US" altLang="zh-CN" dirty="0" err="1"/>
              <a:t>cout</a:t>
            </a:r>
            <a:r>
              <a:rPr lang="zh-CN" altLang="en-US" dirty="0"/>
              <a:t>是系统的关键字，代表标准输出的流设备，其后的符号</a:t>
            </a:r>
            <a:r>
              <a:rPr lang="en-US" altLang="zh-CN" dirty="0"/>
              <a:t>&lt;&lt; </a:t>
            </a:r>
            <a:r>
              <a:rPr lang="zh-CN" altLang="en-US" dirty="0"/>
              <a:t>表示输出操作，可将其右侧的数据送至显示器上。在这个程序中</a:t>
            </a:r>
            <a:r>
              <a:rPr lang="zh-CN" altLang="en-US" dirty="0">
                <a:latin typeface="Arial" panose="020B0604020202020204" pitchFamily="34" charset="0"/>
              </a:rPr>
              <a:t>“</a:t>
            </a:r>
            <a:r>
              <a:rPr lang="en-US" altLang="zh-CN" dirty="0" err="1"/>
              <a:t>cout</a:t>
            </a:r>
            <a:r>
              <a:rPr lang="en-US" altLang="zh-CN" dirty="0"/>
              <a:t>&lt;&lt;  </a:t>
            </a:r>
            <a:r>
              <a:rPr lang="en-US" altLang="zh-CN" dirty="0">
                <a:latin typeface="Arial" panose="020B0604020202020204" pitchFamily="34" charset="0"/>
              </a:rPr>
              <a:t>”</a:t>
            </a:r>
            <a:r>
              <a:rPr lang="zh-CN" altLang="en-US" dirty="0"/>
              <a:t>的右侧就是三角函数算式的数值。</a:t>
            </a:r>
            <a:r>
              <a:rPr lang="zh-CN" altLang="en-US" dirty="0">
                <a:latin typeface="Arial" panose="020B0604020202020204" pitchFamily="34" charset="0"/>
              </a:rPr>
              <a:t>“</a:t>
            </a:r>
            <a:r>
              <a:rPr lang="en-US" altLang="zh-CN" dirty="0"/>
              <a:t>&lt;&lt;</a:t>
            </a:r>
            <a:r>
              <a:rPr lang="en-US" altLang="zh-CN" dirty="0" err="1"/>
              <a:t>endl</a:t>
            </a:r>
            <a:r>
              <a:rPr lang="en-US" altLang="zh-CN" dirty="0"/>
              <a:t>  </a:t>
            </a:r>
            <a:r>
              <a:rPr lang="en-US" altLang="zh-CN" dirty="0">
                <a:latin typeface="Arial" panose="020B0604020202020204" pitchFamily="34" charset="0"/>
              </a:rPr>
              <a:t>”</a:t>
            </a:r>
            <a:r>
              <a:rPr lang="zh-CN" altLang="en-US" dirty="0"/>
              <a:t>表示在屏幕显示计算结果之后，换一行。</a:t>
            </a:r>
          </a:p>
          <a:p>
            <a:endParaRPr lang="en-US" dirty="0"/>
          </a:p>
        </p:txBody>
      </p:sp>
    </p:spTree>
    <p:extLst>
      <p:ext uri="{BB962C8B-B14F-4D97-AF65-F5344CB8AC3E}">
        <p14:creationId xmlns:p14="http://schemas.microsoft.com/office/powerpoint/2010/main" val="645905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411F-E6B8-4500-B1CF-139D0766B2DB}"/>
              </a:ext>
            </a:extLst>
          </p:cNvPr>
          <p:cNvSpPr>
            <a:spLocks noGrp="1"/>
          </p:cNvSpPr>
          <p:nvPr>
            <p:ph type="title"/>
          </p:nvPr>
        </p:nvSpPr>
        <p:spPr/>
        <p:txBody>
          <a:bodyPr/>
          <a:lstStyle/>
          <a:p>
            <a:r>
              <a:rPr lang="zh-CN" altLang="en-US" dirty="0"/>
              <a:t>输出流对象</a:t>
            </a:r>
            <a:r>
              <a:rPr lang="en-US" altLang="zh-CN" dirty="0"/>
              <a:t>COUT</a:t>
            </a:r>
            <a:endParaRPr lang="en-US" dirty="0"/>
          </a:p>
        </p:txBody>
      </p:sp>
      <p:sp>
        <p:nvSpPr>
          <p:cNvPr id="3" name="Content Placeholder 2">
            <a:extLst>
              <a:ext uri="{FF2B5EF4-FFF2-40B4-BE49-F238E27FC236}">
                <a16:creationId xmlns:a16="http://schemas.microsoft.com/office/drawing/2014/main" id="{D4D06269-7413-40ED-AD37-645F9E6DDBA4}"/>
              </a:ext>
            </a:extLst>
          </p:cNvPr>
          <p:cNvSpPr>
            <a:spLocks noGrp="1"/>
          </p:cNvSpPr>
          <p:nvPr>
            <p:ph idx="1"/>
          </p:nvPr>
        </p:nvSpPr>
        <p:spPr/>
        <p:txBody>
          <a:bodyPr>
            <a:normAutofit/>
          </a:bodyPr>
          <a:lstStyle/>
          <a:p>
            <a:r>
              <a:rPr lang="en-US" altLang="zh-CN" dirty="0"/>
              <a:t>C++</a:t>
            </a:r>
            <a:r>
              <a:rPr lang="zh-CN" altLang="en-US" dirty="0"/>
              <a:t>中引入术语流（</a:t>
            </a:r>
            <a:r>
              <a:rPr lang="en-US" altLang="zh-CN" dirty="0"/>
              <a:t> stream </a:t>
            </a:r>
            <a:r>
              <a:rPr lang="zh-CN" altLang="en-US" dirty="0"/>
              <a:t>），指的是来自设备或传给设备的一个数据流。</a:t>
            </a:r>
          </a:p>
          <a:p>
            <a:r>
              <a:rPr lang="en-US" altLang="zh-CN" dirty="0" err="1"/>
              <a:t>cout</a:t>
            </a:r>
            <a:r>
              <a:rPr lang="zh-CN" altLang="en-US" dirty="0"/>
              <a:t>表示输出流对象，它是输入输出流库的一部分。与</a:t>
            </a:r>
            <a:r>
              <a:rPr lang="en-US" altLang="zh-CN" dirty="0" err="1"/>
              <a:t>cout</a:t>
            </a:r>
            <a:r>
              <a:rPr lang="en-US" altLang="zh-CN" dirty="0"/>
              <a:t> </a:t>
            </a:r>
            <a:r>
              <a:rPr lang="zh-CN" altLang="en-US" dirty="0"/>
              <a:t>相关联的设备是显示器。</a:t>
            </a:r>
            <a:endParaRPr lang="en-US" altLang="zh-CN" dirty="0"/>
          </a:p>
          <a:p>
            <a:r>
              <a:rPr lang="zh-CN" altLang="en-US" dirty="0"/>
              <a:t>在程序中有了</a:t>
            </a:r>
            <a:r>
              <a:rPr lang="en-US" altLang="zh-CN" dirty="0" err="1"/>
              <a:t>cout</a:t>
            </a:r>
            <a:r>
              <a:rPr lang="zh-CN" altLang="en-US" dirty="0"/>
              <a:t>，就有了将数据流传到显示器的条件。用插入操作符 </a:t>
            </a:r>
            <a:r>
              <a:rPr lang="zh-CN" altLang="en-US" dirty="0">
                <a:latin typeface="Arial" panose="020B0604020202020204" pitchFamily="34" charset="0"/>
              </a:rPr>
              <a:t>“</a:t>
            </a:r>
            <a:r>
              <a:rPr lang="en-US" altLang="zh-CN" dirty="0">
                <a:solidFill>
                  <a:schemeClr val="accent1"/>
                </a:solidFill>
              </a:rPr>
              <a:t>&lt;&lt;</a:t>
            </a:r>
            <a:r>
              <a:rPr lang="en-US" altLang="zh-CN" dirty="0">
                <a:latin typeface="Arial" panose="020B0604020202020204" pitchFamily="34" charset="0"/>
              </a:rPr>
              <a:t>”</a:t>
            </a:r>
            <a:r>
              <a:rPr lang="en-US" altLang="zh-CN" dirty="0"/>
              <a:t> </a:t>
            </a:r>
            <a:r>
              <a:rPr lang="zh-CN" altLang="en-US" dirty="0"/>
              <a:t>将其后的数据插入该流中去。比如下面的两条语句</a:t>
            </a:r>
            <a:endParaRPr lang="en-US" altLang="zh-CN" dirty="0"/>
          </a:p>
          <a:p>
            <a:pPr lvl="1"/>
            <a:r>
              <a:rPr lang="en-US" altLang="zh-CN" dirty="0" err="1">
                <a:solidFill>
                  <a:srgbClr val="0070C0"/>
                </a:solidFill>
              </a:rPr>
              <a:t>cout</a:t>
            </a:r>
            <a:r>
              <a:rPr lang="en-US" altLang="zh-CN" dirty="0">
                <a:solidFill>
                  <a:srgbClr val="0070C0"/>
                </a:solidFill>
              </a:rPr>
              <a:t> &lt;&lt; "Welcome to RUC!";</a:t>
            </a:r>
          </a:p>
          <a:p>
            <a:pPr lvl="1"/>
            <a:r>
              <a:rPr lang="en-US" altLang="zh-CN" dirty="0" err="1">
                <a:solidFill>
                  <a:srgbClr val="0070C0"/>
                </a:solidFill>
              </a:rPr>
              <a:t>cout</a:t>
            </a:r>
            <a:r>
              <a:rPr lang="en-US" altLang="zh-CN" dirty="0">
                <a:solidFill>
                  <a:srgbClr val="0070C0"/>
                </a:solidFill>
              </a:rPr>
              <a:t> &lt;&lt; </a:t>
            </a:r>
            <a:r>
              <a:rPr lang="en-US" altLang="zh-CN" dirty="0" err="1">
                <a:solidFill>
                  <a:srgbClr val="0070C0"/>
                </a:solidFill>
              </a:rPr>
              <a:t>endl</a:t>
            </a:r>
            <a:r>
              <a:rPr lang="en-US" altLang="zh-CN" dirty="0">
                <a:solidFill>
                  <a:srgbClr val="0070C0"/>
                </a:solidFill>
              </a:rPr>
              <a:t>;</a:t>
            </a:r>
            <a:endParaRPr lang="zh-CN" altLang="en-US" dirty="0">
              <a:solidFill>
                <a:srgbClr val="0070C0"/>
              </a:solidFill>
            </a:endParaRPr>
          </a:p>
        </p:txBody>
      </p:sp>
    </p:spTree>
    <p:extLst>
      <p:ext uri="{BB962C8B-B14F-4D97-AF65-F5344CB8AC3E}">
        <p14:creationId xmlns:p14="http://schemas.microsoft.com/office/powerpoint/2010/main" val="184684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计算模型 </a:t>
            </a:r>
            <a:r>
              <a:rPr lang="en-US" altLang="zh-CN">
                <a:effectLst>
                  <a:outerShdw blurRad="38100" dist="38100" dir="2700000" algn="tl">
                    <a:srgbClr val="C0C0C0"/>
                  </a:outerShdw>
                </a:effectLst>
              </a:rPr>
              <a:t>-</a:t>
            </a:r>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rPr>
              <a:t>3</a:t>
            </a:r>
            <a:endParaRPr lang="en-US" altLang="en-US">
              <a:effectLst>
                <a:outerShdw blurRad="38100" dist="38100" dir="2700000" algn="tl">
                  <a:srgbClr val="C0C0C0"/>
                </a:outerShdw>
              </a:effectLst>
              <a:ea typeface="华文中宋" pitchFamily="2" charset="-122"/>
            </a:endParaRPr>
          </a:p>
        </p:txBody>
      </p:sp>
      <p:sp>
        <p:nvSpPr>
          <p:cNvPr id="17410" name="Content Placeholder 2"/>
          <p:cNvSpPr>
            <a:spLocks noGrp="1"/>
          </p:cNvSpPr>
          <p:nvPr>
            <p:ph idx="1"/>
          </p:nvPr>
        </p:nvSpPr>
        <p:spPr/>
        <p:txBody>
          <a:bodyPr/>
          <a:lstStyle/>
          <a:p>
            <a:r>
              <a:rPr lang="zh-CN" altLang="en-US"/>
              <a:t>随机存取机 </a:t>
            </a:r>
            <a:r>
              <a:rPr lang="en-US" altLang="zh-CN"/>
              <a:t>(</a:t>
            </a:r>
            <a:r>
              <a:rPr lang="en-US" altLang="zh-CN" u="sng">
                <a:solidFill>
                  <a:srgbClr val="0000CC"/>
                </a:solidFill>
              </a:rPr>
              <a:t>R</a:t>
            </a:r>
            <a:r>
              <a:rPr lang="en-US" altLang="zh-CN"/>
              <a:t>andom</a:t>
            </a:r>
            <a:r>
              <a:rPr lang="zh-CN" altLang="en-US"/>
              <a:t> </a:t>
            </a:r>
            <a:r>
              <a:rPr lang="en-US" altLang="zh-CN" u="sng">
                <a:solidFill>
                  <a:srgbClr val="0000CC"/>
                </a:solidFill>
              </a:rPr>
              <a:t>A</a:t>
            </a:r>
            <a:r>
              <a:rPr lang="en-US" altLang="zh-CN"/>
              <a:t>ccess</a:t>
            </a:r>
            <a:r>
              <a:rPr lang="zh-CN" altLang="en-US"/>
              <a:t> </a:t>
            </a:r>
            <a:r>
              <a:rPr lang="en-US" altLang="zh-CN" u="sng">
                <a:solidFill>
                  <a:srgbClr val="0000CC"/>
                </a:solidFill>
              </a:rPr>
              <a:t>M</a:t>
            </a:r>
            <a:r>
              <a:rPr lang="en-US" altLang="zh-CN"/>
              <a:t>achine)</a:t>
            </a:r>
            <a:endParaRPr lang="en-US" altLang="en-US">
              <a:ea typeface="华文中宋" pitchFamily="2" charset="-122"/>
            </a:endParaRPr>
          </a:p>
        </p:txBody>
      </p:sp>
      <p:graphicFrame>
        <p:nvGraphicFramePr>
          <p:cNvPr id="3" name="Table 2"/>
          <p:cNvGraphicFramePr>
            <a:graphicFrameLocks noGrp="1"/>
          </p:cNvGraphicFramePr>
          <p:nvPr/>
        </p:nvGraphicFramePr>
        <p:xfrm>
          <a:off x="2103438" y="5013325"/>
          <a:ext cx="6095999" cy="581025"/>
        </p:xfrm>
        <a:graphic>
          <a:graphicData uri="http://schemas.openxmlformats.org/drawingml/2006/table">
            <a:tbl>
              <a:tblPr firstRow="1" bandRow="1">
                <a:tableStyleId>{69CF1AB2-1976-4502-BF36-3FF5EA218861}</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581025">
                <a:tc>
                  <a:txBody>
                    <a:bodyPr/>
                    <a:lstStyle/>
                    <a:p>
                      <a:endParaRPr lang="en-US" sz="1800" dirty="0"/>
                    </a:p>
                  </a:txBody>
                  <a:tcPr marT="45747" marB="45747"/>
                </a:tc>
                <a:tc>
                  <a:txBody>
                    <a:bodyPr/>
                    <a:lstStyle/>
                    <a:p>
                      <a:endParaRPr lang="en-US" sz="1800"/>
                    </a:p>
                  </a:txBody>
                  <a:tcPr marT="45747" marB="45747"/>
                </a:tc>
                <a:tc>
                  <a:txBody>
                    <a:bodyPr/>
                    <a:lstStyle/>
                    <a:p>
                      <a:endParaRPr lang="en-US" sz="1800"/>
                    </a:p>
                  </a:txBody>
                  <a:tcPr marT="45747" marB="45747"/>
                </a:tc>
                <a:tc>
                  <a:txBody>
                    <a:bodyPr/>
                    <a:lstStyle/>
                    <a:p>
                      <a:endParaRPr lang="en-US" sz="1800" dirty="0"/>
                    </a:p>
                  </a:txBody>
                  <a:tcPr marT="45747" marB="45747"/>
                </a:tc>
                <a:tc>
                  <a:txBody>
                    <a:bodyPr/>
                    <a:lstStyle/>
                    <a:p>
                      <a:endParaRPr lang="en-US" sz="1800"/>
                    </a:p>
                  </a:txBody>
                  <a:tcPr marT="45747" marB="45747"/>
                </a:tc>
                <a:tc>
                  <a:txBody>
                    <a:bodyPr/>
                    <a:lstStyle/>
                    <a:p>
                      <a:endParaRPr lang="en-US" sz="1800"/>
                    </a:p>
                  </a:txBody>
                  <a:tcPr marT="45747" marB="45747"/>
                </a:tc>
                <a:tc>
                  <a:txBody>
                    <a:bodyPr/>
                    <a:lstStyle/>
                    <a:p>
                      <a:endParaRPr lang="en-US" sz="1800" dirty="0"/>
                    </a:p>
                  </a:txBody>
                  <a:tcPr marT="45747" marB="45747"/>
                </a:tc>
                <a:extLst>
                  <a:ext uri="{0D108BD9-81ED-4DB2-BD59-A6C34878D82A}">
                    <a16:rowId xmlns:a16="http://schemas.microsoft.com/office/drawing/2014/main" val="10000"/>
                  </a:ext>
                </a:extLst>
              </a:tr>
            </a:tbl>
          </a:graphicData>
        </a:graphic>
      </p:graphicFrame>
      <p:sp>
        <p:nvSpPr>
          <p:cNvPr id="5" name="TextBox 4"/>
          <p:cNvSpPr txBox="1"/>
          <p:nvPr/>
        </p:nvSpPr>
        <p:spPr>
          <a:xfrm>
            <a:off x="1987550" y="5641975"/>
            <a:ext cx="2322513" cy="461963"/>
          </a:xfrm>
          <a:prstGeom prst="rect">
            <a:avLst/>
          </a:prstGeom>
          <a:noFill/>
        </p:spPr>
        <p:txBody>
          <a:bodyPr wrap="none">
            <a:spAutoFit/>
          </a:bodyPr>
          <a:lstStyle/>
          <a:p>
            <a:pPr algn="ctr">
              <a:defRPr/>
            </a:pPr>
            <a:r>
              <a:rPr lang="zh-CN" altLang="en-US" sz="2400" dirty="0">
                <a:solidFill>
                  <a:schemeClr val="dk1"/>
                </a:solidFill>
                <a:latin typeface="+mn-lt"/>
                <a:ea typeface="+mn-ea"/>
              </a:rPr>
              <a:t>内存（</a:t>
            </a:r>
            <a:r>
              <a:rPr lang="en-US" altLang="zh-CN" sz="2400" dirty="0">
                <a:solidFill>
                  <a:schemeClr val="dk1"/>
                </a:solidFill>
                <a:latin typeface="+mn-lt"/>
                <a:ea typeface="+mn-ea"/>
              </a:rPr>
              <a:t>Memory)</a:t>
            </a:r>
            <a:endParaRPr lang="en-US" sz="2400" dirty="0">
              <a:solidFill>
                <a:schemeClr val="dk1"/>
              </a:solidFill>
              <a:latin typeface="+mn-lt"/>
              <a:ea typeface="+mn-ea"/>
            </a:endParaRPr>
          </a:p>
        </p:txBody>
      </p:sp>
      <p:sp>
        <p:nvSpPr>
          <p:cNvPr id="6" name="Snip Same Side Corner Rectangle 5"/>
          <p:cNvSpPr/>
          <p:nvPr/>
        </p:nvSpPr>
        <p:spPr>
          <a:xfrm>
            <a:off x="4310777" y="2423864"/>
            <a:ext cx="2232248" cy="1005135"/>
          </a:xfrm>
          <a:prstGeom prst="snip2SameRect">
            <a:avLst>
              <a:gd name="adj1" fmla="val 28345"/>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9" name="TextBox 8"/>
          <p:cNvSpPr txBox="1"/>
          <p:nvPr/>
        </p:nvSpPr>
        <p:spPr>
          <a:xfrm>
            <a:off x="6686550" y="2525713"/>
            <a:ext cx="1614488" cy="831850"/>
          </a:xfrm>
          <a:prstGeom prst="rect">
            <a:avLst/>
          </a:prstGeom>
          <a:noFill/>
        </p:spPr>
        <p:txBody>
          <a:bodyPr wrap="none">
            <a:spAutoFit/>
          </a:bodyPr>
          <a:lstStyle/>
          <a:p>
            <a:pPr algn="ctr">
              <a:defRPr/>
            </a:pPr>
            <a:r>
              <a:rPr lang="zh-CN" altLang="en-US" sz="2400" dirty="0">
                <a:solidFill>
                  <a:schemeClr val="dk1"/>
                </a:solidFill>
                <a:latin typeface="+mn-lt"/>
                <a:ea typeface="+mn-ea"/>
              </a:rPr>
              <a:t>寄存器</a:t>
            </a:r>
            <a:endParaRPr lang="en-US" altLang="zh-CN" sz="2400" dirty="0">
              <a:solidFill>
                <a:schemeClr val="dk1"/>
              </a:solidFill>
              <a:latin typeface="+mn-lt"/>
              <a:ea typeface="+mn-ea"/>
            </a:endParaRPr>
          </a:p>
          <a:p>
            <a:pPr algn="ctr">
              <a:defRPr/>
            </a:pPr>
            <a:r>
              <a:rPr lang="zh-CN" altLang="en-US" sz="2400" dirty="0">
                <a:solidFill>
                  <a:schemeClr val="dk1"/>
                </a:solidFill>
                <a:latin typeface="+mn-lt"/>
                <a:ea typeface="+mn-ea"/>
              </a:rPr>
              <a:t>（</a:t>
            </a:r>
            <a:r>
              <a:rPr lang="en-US" altLang="zh-CN" sz="2400" dirty="0">
                <a:solidFill>
                  <a:schemeClr val="dk1"/>
                </a:solidFill>
                <a:latin typeface="+mn-lt"/>
                <a:ea typeface="+mn-ea"/>
              </a:rPr>
              <a:t>Register)</a:t>
            </a:r>
            <a:endParaRPr lang="en-US" sz="2400" dirty="0">
              <a:solidFill>
                <a:schemeClr val="dk1"/>
              </a:solidFill>
              <a:latin typeface="+mn-lt"/>
              <a:ea typeface="+mn-ea"/>
            </a:endParaRPr>
          </a:p>
        </p:txBody>
      </p:sp>
      <p:graphicFrame>
        <p:nvGraphicFramePr>
          <p:cNvPr id="7" name="Table 6"/>
          <p:cNvGraphicFramePr>
            <a:graphicFrameLocks noGrp="1"/>
          </p:cNvGraphicFramePr>
          <p:nvPr/>
        </p:nvGraphicFramePr>
        <p:xfrm>
          <a:off x="4513263" y="2708275"/>
          <a:ext cx="1881186" cy="579438"/>
        </p:xfrm>
        <a:graphic>
          <a:graphicData uri="http://schemas.openxmlformats.org/drawingml/2006/table">
            <a:tbl>
              <a:tblPr firstRow="1" bandRow="1">
                <a:tableStyleId>{5C22544A-7EE6-4342-B048-85BDC9FD1C3A}</a:tableStyleId>
              </a:tblPr>
              <a:tblGrid>
                <a:gridCol w="624415">
                  <a:extLst>
                    <a:ext uri="{9D8B030D-6E8A-4147-A177-3AD203B41FA5}">
                      <a16:colId xmlns:a16="http://schemas.microsoft.com/office/drawing/2014/main" val="20000"/>
                    </a:ext>
                  </a:extLst>
                </a:gridCol>
                <a:gridCol w="645060">
                  <a:extLst>
                    <a:ext uri="{9D8B030D-6E8A-4147-A177-3AD203B41FA5}">
                      <a16:colId xmlns:a16="http://schemas.microsoft.com/office/drawing/2014/main" val="20001"/>
                    </a:ext>
                  </a:extLst>
                </a:gridCol>
                <a:gridCol w="611711">
                  <a:extLst>
                    <a:ext uri="{9D8B030D-6E8A-4147-A177-3AD203B41FA5}">
                      <a16:colId xmlns:a16="http://schemas.microsoft.com/office/drawing/2014/main" val="20002"/>
                    </a:ext>
                  </a:extLst>
                </a:gridCol>
              </a:tblGrid>
              <a:tr h="579438">
                <a:tc>
                  <a:txBody>
                    <a:bodyPr/>
                    <a:lstStyle/>
                    <a:p>
                      <a:r>
                        <a:rPr lang="zh-CN" altLang="en-US" sz="3200" dirty="0">
                          <a:solidFill>
                            <a:schemeClr val="tx1"/>
                          </a:solidFill>
                        </a:rPr>
                        <a:t> </a:t>
                      </a:r>
                      <a:r>
                        <a:rPr lang="en-US" altLang="zh-CN" sz="3200" b="0" dirty="0">
                          <a:solidFill>
                            <a:schemeClr val="tx1"/>
                          </a:solidFill>
                        </a:rPr>
                        <a:t>a</a:t>
                      </a:r>
                      <a:endParaRPr lang="en-US" sz="3200" b="0" dirty="0">
                        <a:solidFill>
                          <a:schemeClr val="tx1"/>
                        </a:solidFill>
                      </a:endParaRPr>
                    </a:p>
                  </a:txBody>
                  <a:tcPr marL="91471" marR="91471"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3200" b="0" dirty="0">
                          <a:solidFill>
                            <a:schemeClr val="tx1"/>
                          </a:solidFill>
                        </a:rPr>
                        <a:t> </a:t>
                      </a:r>
                      <a:r>
                        <a:rPr lang="en-US" altLang="zh-CN" sz="3200" b="0" dirty="0">
                          <a:solidFill>
                            <a:schemeClr val="tx1"/>
                          </a:solidFill>
                        </a:rPr>
                        <a:t>b</a:t>
                      </a:r>
                      <a:endParaRPr lang="en-US" sz="3200" b="0" dirty="0">
                        <a:solidFill>
                          <a:schemeClr val="tx1"/>
                        </a:solidFill>
                      </a:endParaRPr>
                    </a:p>
                  </a:txBody>
                  <a:tcPr marL="91471" marR="91471"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3200" dirty="0">
                          <a:solidFill>
                            <a:schemeClr val="tx1"/>
                          </a:solidFill>
                        </a:rPr>
                        <a:t> </a:t>
                      </a:r>
                      <a:r>
                        <a:rPr lang="en-US" altLang="zh-CN" sz="3200" b="0" dirty="0">
                          <a:solidFill>
                            <a:schemeClr val="tx1"/>
                          </a:solidFill>
                        </a:rPr>
                        <a:t>c</a:t>
                      </a:r>
                      <a:endParaRPr lang="en-US" sz="3200" b="0" dirty="0">
                        <a:solidFill>
                          <a:schemeClr val="tx1"/>
                        </a:solidFill>
                      </a:endParaRPr>
                    </a:p>
                  </a:txBody>
                  <a:tcPr marL="91471" marR="91471"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1718489" y="3337689"/>
            <a:ext cx="1656184" cy="95540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zh-CN" altLang="en-US" sz="2400" dirty="0"/>
              <a:t>控制器</a:t>
            </a:r>
            <a:endParaRPr lang="en-US" sz="2400" dirty="0"/>
          </a:p>
        </p:txBody>
      </p:sp>
      <p:cxnSp>
        <p:nvCxnSpPr>
          <p:cNvPr id="12" name="Elbow Connector 11"/>
          <p:cNvCxnSpPr>
            <a:cxnSpLocks noChangeShapeType="1"/>
          </p:cNvCxnSpPr>
          <p:nvPr/>
        </p:nvCxnSpPr>
        <p:spPr bwMode="auto">
          <a:xfrm rot="5400000" flipH="1" flipV="1">
            <a:off x="3221832" y="2248693"/>
            <a:ext cx="412750" cy="1763713"/>
          </a:xfrm>
          <a:prstGeom prst="bentConnector2">
            <a:avLst/>
          </a:prstGeom>
          <a:noFill/>
          <a:ln w="25400">
            <a:solidFill>
              <a:schemeClr val="accent1"/>
            </a:solidFill>
            <a:miter lim="800000"/>
            <a:headEnd type="triangle" w="med" len="med"/>
            <a:tailEnd type="triangle" w="med" len="med"/>
          </a:ln>
          <a:effectLst>
            <a:outerShdw dist="25400" dir="5400000" rotWithShape="0">
              <a:srgbClr val="808080">
                <a:alpha val="43137"/>
              </a:srgbClr>
            </a:outerShdw>
          </a:effectLst>
          <a:extLst>
            <a:ext uri="{909E8E84-426E-40DD-AFC4-6F175D3DCCD1}">
              <a14:hiddenFill xmlns:a14="http://schemas.microsoft.com/office/drawing/2010/main">
                <a:noFill/>
              </a14:hiddenFill>
            </a:ext>
          </a:extLst>
        </p:spPr>
      </p:cxnSp>
      <p:sp>
        <p:nvSpPr>
          <p:cNvPr id="15" name="TextBox 14"/>
          <p:cNvSpPr txBox="1"/>
          <p:nvPr/>
        </p:nvSpPr>
        <p:spPr>
          <a:xfrm>
            <a:off x="4575175" y="5807075"/>
            <a:ext cx="4340225" cy="646113"/>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3600">
                <a:solidFill>
                  <a:srgbClr val="FF0000"/>
                </a:solidFill>
                <a:latin typeface="Gill Sans MT" pitchFamily="34" charset="0"/>
                <a:ea typeface="华文中宋" pitchFamily="2" charset="-122"/>
              </a:rPr>
              <a:t>通用的计算机模型！</a:t>
            </a:r>
            <a:endParaRPr lang="en-US" altLang="en-US" sz="3600">
              <a:solidFill>
                <a:srgbClr val="FF0000"/>
              </a:solidFill>
              <a:latin typeface="Gill Sans MT" pitchFamily="34" charset="0"/>
            </a:endParaRPr>
          </a:p>
        </p:txBody>
      </p:sp>
      <p:cxnSp>
        <p:nvCxnSpPr>
          <p:cNvPr id="14" name="Elbow Connector 13"/>
          <p:cNvCxnSpPr>
            <a:cxnSpLocks noChangeShapeType="1"/>
          </p:cNvCxnSpPr>
          <p:nvPr/>
        </p:nvCxnSpPr>
        <p:spPr bwMode="auto">
          <a:xfrm rot="16200000" flipH="1">
            <a:off x="3488531" y="3350419"/>
            <a:ext cx="720725" cy="2605088"/>
          </a:xfrm>
          <a:prstGeom prst="bentConnector3">
            <a:avLst>
              <a:gd name="adj1" fmla="val 50000"/>
            </a:avLst>
          </a:prstGeom>
          <a:noFill/>
          <a:ln w="25400">
            <a:solidFill>
              <a:schemeClr val="accent1"/>
            </a:solidFill>
            <a:miter lim="800000"/>
            <a:headEnd type="triangle" w="med" len="med"/>
            <a:tailEnd type="triangle" w="med" len="med"/>
          </a:ln>
          <a:effectLst>
            <a:outerShdw dist="25400" dir="5400000" rotWithShape="0">
              <a:srgbClr val="808080">
                <a:alpha val="43137"/>
              </a:srgbClr>
            </a:outerShdw>
          </a:effectLst>
          <a:extLst>
            <a:ext uri="{909E8E84-426E-40DD-AFC4-6F175D3DCCD1}">
              <a14:hiddenFill xmlns:a14="http://schemas.microsoft.com/office/drawing/2010/main">
                <a:noFill/>
              </a14:hiddenFill>
            </a:ext>
          </a:extLst>
        </p:spPr>
      </p:cxnSp>
      <p:sp>
        <p:nvSpPr>
          <p:cNvPr id="18" name="TextBox 17"/>
          <p:cNvSpPr txBox="1"/>
          <p:nvPr/>
        </p:nvSpPr>
        <p:spPr>
          <a:xfrm>
            <a:off x="2679700" y="2349500"/>
            <a:ext cx="1414463" cy="460375"/>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400">
                <a:solidFill>
                  <a:srgbClr val="000000"/>
                </a:solidFill>
                <a:latin typeface="Gill Sans MT" pitchFamily="34" charset="0"/>
                <a:ea typeface="华文中宋" pitchFamily="2" charset="-122"/>
              </a:rPr>
              <a:t>一组指令</a:t>
            </a:r>
            <a:endParaRPr lang="en-US" altLang="en-US" sz="2400">
              <a:solidFill>
                <a:srgbClr val="000000"/>
              </a:solidFill>
              <a:latin typeface="Gill Sans MT" pitchFamily="34" charset="0"/>
            </a:endParaRPr>
          </a:p>
        </p:txBody>
      </p:sp>
      <p:sp>
        <p:nvSpPr>
          <p:cNvPr id="17" name="Line Callout 2 16"/>
          <p:cNvSpPr/>
          <p:nvPr/>
        </p:nvSpPr>
        <p:spPr>
          <a:xfrm>
            <a:off x="5437188" y="3644900"/>
            <a:ext cx="2330450" cy="1157288"/>
          </a:xfrm>
          <a:prstGeom prst="borderCallout2">
            <a:avLst>
              <a:gd name="adj1" fmla="val 20025"/>
              <a:gd name="adj2" fmla="val -7067"/>
              <a:gd name="adj3" fmla="val 20026"/>
              <a:gd name="adj4" fmla="val -37298"/>
              <a:gd name="adj5" fmla="val -76510"/>
              <a:gd name="adj6" fmla="val -8548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19" name="TextBox 18"/>
          <p:cNvSpPr txBox="1"/>
          <p:nvPr/>
        </p:nvSpPr>
        <p:spPr>
          <a:xfrm>
            <a:off x="5607050" y="3716338"/>
            <a:ext cx="2070100" cy="1016000"/>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000">
                <a:solidFill>
                  <a:srgbClr val="000000"/>
                </a:solidFill>
                <a:latin typeface="Gill Sans MT" pitchFamily="34" charset="0"/>
                <a:ea typeface="华文中宋" pitchFamily="2" charset="-122"/>
              </a:rPr>
              <a:t>基本指令的类型</a:t>
            </a:r>
            <a:endParaRPr lang="en-US" altLang="zh-CN" sz="2000">
              <a:solidFill>
                <a:srgbClr val="000000"/>
              </a:solidFill>
              <a:latin typeface="Gill Sans MT" pitchFamily="34" charset="0"/>
              <a:ea typeface="华文中宋" pitchFamily="2" charset="-122"/>
            </a:endParaRPr>
          </a:p>
          <a:p>
            <a:pPr>
              <a:buFont typeface="Arial" pitchFamily="34" charset="0"/>
              <a:buChar char="•"/>
            </a:pPr>
            <a:r>
              <a:rPr lang="zh-CN" altLang="en-US" sz="2000">
                <a:solidFill>
                  <a:srgbClr val="000000"/>
                </a:solidFill>
                <a:latin typeface="Gill Sans MT" pitchFamily="34" charset="0"/>
                <a:ea typeface="华文中宋" pitchFamily="2" charset="-122"/>
              </a:rPr>
              <a:t>加法、比大小</a:t>
            </a:r>
            <a:endParaRPr lang="en-US" altLang="zh-CN" sz="2000">
              <a:solidFill>
                <a:srgbClr val="000000"/>
              </a:solidFill>
              <a:latin typeface="Gill Sans MT" pitchFamily="34" charset="0"/>
              <a:ea typeface="华文中宋" pitchFamily="2" charset="-122"/>
            </a:endParaRPr>
          </a:p>
          <a:p>
            <a:pPr>
              <a:buFont typeface="Arial" pitchFamily="34" charset="0"/>
              <a:buChar char="•"/>
            </a:pPr>
            <a:r>
              <a:rPr lang="zh-CN" altLang="en-US" sz="2000">
                <a:solidFill>
                  <a:srgbClr val="000000"/>
                </a:solidFill>
                <a:latin typeface="Gill Sans MT" pitchFamily="34" charset="0"/>
                <a:ea typeface="华文中宋" pitchFamily="2" charset="-122"/>
              </a:rPr>
              <a:t>寻址、写回</a:t>
            </a:r>
            <a:endParaRPr lang="en-US" altLang="zh-CN" sz="2000">
              <a:solidFill>
                <a:srgbClr val="000000"/>
              </a:solidFill>
              <a:latin typeface="Gill Sans MT" pitchFamily="34" charset="0"/>
              <a:ea typeface="华文中宋" pitchFamily="2" charset="-122"/>
            </a:endParaRPr>
          </a:p>
        </p:txBody>
      </p:sp>
    </p:spTree>
    <p:extLst>
      <p:ext uri="{BB962C8B-B14F-4D97-AF65-F5344CB8AC3E}">
        <p14:creationId xmlns:p14="http://schemas.microsoft.com/office/powerpoint/2010/main" val="343668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5" grpId="0"/>
      <p:bldP spid="18" grpId="0"/>
      <p:bldP spid="17"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D04DD838-0BDB-4176-8E13-1F4B7D386794}"/>
              </a:ext>
            </a:extLst>
          </p:cNvPr>
          <p:cNvSpPr>
            <a:spLocks noChangeArrowheads="1"/>
          </p:cNvSpPr>
          <p:nvPr/>
        </p:nvSpPr>
        <p:spPr bwMode="auto">
          <a:xfrm>
            <a:off x="250825" y="620713"/>
            <a:ext cx="8604250"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105000"/>
              </a:lnSpc>
              <a:spcBef>
                <a:spcPct val="20000"/>
              </a:spcBef>
              <a:buClr>
                <a:schemeClr val="tx2"/>
              </a:buClr>
              <a:buSzPct val="75000"/>
              <a:buFont typeface="Wingdings" panose="05000000000000000000" pitchFamily="2" charset="2"/>
              <a:buNone/>
            </a:pPr>
            <a:r>
              <a:rPr lang="zh-CN" altLang="en-US" sz="2800" b="1" dirty="0">
                <a:ea typeface="黑体" panose="02010609060101010101" pitchFamily="49" charset="-122"/>
              </a:rPr>
              <a:t>	可以用下图来说明，放在引号“ ”中的字符串</a:t>
            </a:r>
            <a:r>
              <a:rPr lang="en-US" altLang="zh-CN" sz="2800" b="1" dirty="0">
                <a:solidFill>
                  <a:srgbClr val="0070C0"/>
                </a:solidFill>
                <a:ea typeface="黑体" panose="02010609060101010101" pitchFamily="49" charset="-122"/>
              </a:rPr>
              <a:t>welcome  to  RUC </a:t>
            </a:r>
            <a:r>
              <a:rPr lang="zh-CN" altLang="en-US" sz="2800" b="1" dirty="0">
                <a:ea typeface="黑体" panose="02010609060101010101" pitchFamily="49" charset="-122"/>
              </a:rPr>
              <a:t>是要给显示器设备的数据，用插入操作符将其传至显示设备上， </a:t>
            </a:r>
            <a:r>
              <a:rPr lang="en-US" altLang="zh-CN" sz="2800" b="1" dirty="0" err="1">
                <a:solidFill>
                  <a:schemeClr val="tx2"/>
                </a:solidFill>
                <a:ea typeface="黑体" panose="02010609060101010101" pitchFamily="49" charset="-122"/>
              </a:rPr>
              <a:t>endl</a:t>
            </a:r>
            <a:r>
              <a:rPr lang="en-US" altLang="zh-CN" sz="2800" b="1" dirty="0">
                <a:ea typeface="黑体" panose="02010609060101010101" pitchFamily="49" charset="-122"/>
              </a:rPr>
              <a:t> </a:t>
            </a:r>
            <a:r>
              <a:rPr lang="zh-CN" altLang="en-US" sz="2800" b="1" dirty="0">
                <a:ea typeface="黑体" panose="02010609060101010101" pitchFamily="49" charset="-122"/>
              </a:rPr>
              <a:t>字符串之后插入回车，直接将字符串写到屏幕上。</a:t>
            </a:r>
            <a:endParaRPr lang="en-US" altLang="zh-CN" sz="2800" b="1" dirty="0">
              <a:ea typeface="黑体" panose="02010609060101010101" pitchFamily="49" charset="-122"/>
            </a:endParaRPr>
          </a:p>
        </p:txBody>
      </p:sp>
      <p:grpSp>
        <p:nvGrpSpPr>
          <p:cNvPr id="151556" name="Group 4">
            <a:extLst>
              <a:ext uri="{FF2B5EF4-FFF2-40B4-BE49-F238E27FC236}">
                <a16:creationId xmlns:a16="http://schemas.microsoft.com/office/drawing/2014/main" id="{678E7FA9-2DC5-452D-8586-B9ADCEB26AB3}"/>
              </a:ext>
            </a:extLst>
          </p:cNvPr>
          <p:cNvGrpSpPr>
            <a:grpSpLocks/>
          </p:cNvGrpSpPr>
          <p:nvPr/>
        </p:nvGrpSpPr>
        <p:grpSpPr bwMode="auto">
          <a:xfrm>
            <a:off x="533940" y="3370262"/>
            <a:ext cx="7993062" cy="2519363"/>
            <a:chOff x="340" y="1888"/>
            <a:chExt cx="5035" cy="1587"/>
          </a:xfrm>
        </p:grpSpPr>
        <p:sp>
          <p:nvSpPr>
            <p:cNvPr id="151557" name="computr1">
              <a:extLst>
                <a:ext uri="{FF2B5EF4-FFF2-40B4-BE49-F238E27FC236}">
                  <a16:creationId xmlns:a16="http://schemas.microsoft.com/office/drawing/2014/main" id="{E60A6C94-3EDA-4FB9-9EEF-9C605E01B728}"/>
                </a:ext>
              </a:extLst>
            </p:cNvPr>
            <p:cNvSpPr>
              <a:spLocks noEditPoints="1" noChangeArrowheads="1"/>
            </p:cNvSpPr>
            <p:nvPr/>
          </p:nvSpPr>
          <p:spPr bwMode="auto">
            <a:xfrm>
              <a:off x="340" y="1888"/>
              <a:ext cx="1633" cy="1587"/>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C0C0C0">
                <a:alpha val="70000"/>
              </a:srgbClr>
            </a:solidFill>
            <a:ln w="12700">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20000"/>
                </a:spcBef>
                <a:buClr>
                  <a:schemeClr val="tx2"/>
                </a:buClr>
                <a:buSzPct val="75000"/>
                <a:buFont typeface="Wingdings" panose="05000000000000000000" pitchFamily="2" charset="2"/>
                <a:buNone/>
              </a:pPr>
              <a:r>
                <a:rPr lang="en-US" altLang="zh-CN" sz="1800" b="1">
                  <a:solidFill>
                    <a:schemeClr val="bg2"/>
                  </a:solidFill>
                </a:rPr>
                <a:t>welcome to RUC</a:t>
              </a:r>
              <a:endParaRPr lang="en-US" altLang="zh-CN" sz="1800" b="1">
                <a:solidFill>
                  <a:schemeClr val="bg2"/>
                </a:solidFill>
                <a:ea typeface="黑体" panose="02010609060101010101" pitchFamily="49" charset="-122"/>
              </a:endParaRPr>
            </a:p>
          </p:txBody>
        </p:sp>
        <p:sp>
          <p:nvSpPr>
            <p:cNvPr id="151558" name="Line 6">
              <a:extLst>
                <a:ext uri="{FF2B5EF4-FFF2-40B4-BE49-F238E27FC236}">
                  <a16:creationId xmlns:a16="http://schemas.microsoft.com/office/drawing/2014/main" id="{48F65BE5-76B0-4653-AF0A-C396F2AFB45B}"/>
                </a:ext>
              </a:extLst>
            </p:cNvPr>
            <p:cNvSpPr>
              <a:spLocks noChangeShapeType="1"/>
            </p:cNvSpPr>
            <p:nvPr/>
          </p:nvSpPr>
          <p:spPr bwMode="auto">
            <a:xfrm flipH="1">
              <a:off x="1791" y="2205"/>
              <a:ext cx="454" cy="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59" name="Oval 7">
              <a:extLst>
                <a:ext uri="{FF2B5EF4-FFF2-40B4-BE49-F238E27FC236}">
                  <a16:creationId xmlns:a16="http://schemas.microsoft.com/office/drawing/2014/main" id="{F42A0C4A-26F1-4573-B653-817C68289C41}"/>
                </a:ext>
              </a:extLst>
            </p:cNvPr>
            <p:cNvSpPr>
              <a:spLocks noChangeArrowheads="1"/>
            </p:cNvSpPr>
            <p:nvPr/>
          </p:nvSpPr>
          <p:spPr bwMode="auto">
            <a:xfrm>
              <a:off x="2245" y="1979"/>
              <a:ext cx="680" cy="454"/>
            </a:xfrm>
            <a:prstGeom prst="ellipse">
              <a:avLst/>
            </a:prstGeom>
            <a:solidFill>
              <a:srgbClr val="C0C0C0">
                <a:alpha val="70000"/>
              </a:srgbClr>
            </a:solidFill>
            <a:ln w="12700" cap="sq"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20000"/>
                </a:spcBef>
                <a:buClr>
                  <a:schemeClr val="tx2"/>
                </a:buClr>
                <a:buSzPct val="75000"/>
                <a:buFont typeface="Wingdings" panose="05000000000000000000" pitchFamily="2" charset="2"/>
                <a:buNone/>
              </a:pPr>
              <a:r>
                <a:rPr lang="en-US" altLang="zh-CN" sz="2800" b="1" dirty="0" err="1">
                  <a:ea typeface="黑体" panose="02010609060101010101" pitchFamily="49" charset="-122"/>
                </a:rPr>
                <a:t>cout</a:t>
              </a:r>
              <a:endParaRPr lang="en-US" altLang="zh-CN" sz="2800" b="1" dirty="0">
                <a:ea typeface="黑体" panose="02010609060101010101" pitchFamily="49" charset="-122"/>
              </a:endParaRPr>
            </a:p>
          </p:txBody>
        </p:sp>
        <p:sp>
          <p:nvSpPr>
            <p:cNvPr id="151560" name="Line 8">
              <a:extLst>
                <a:ext uri="{FF2B5EF4-FFF2-40B4-BE49-F238E27FC236}">
                  <a16:creationId xmlns:a16="http://schemas.microsoft.com/office/drawing/2014/main" id="{1D2C8E37-331A-4762-BC14-ED7E2CD8AECD}"/>
                </a:ext>
              </a:extLst>
            </p:cNvPr>
            <p:cNvSpPr>
              <a:spLocks noChangeShapeType="1"/>
            </p:cNvSpPr>
            <p:nvPr/>
          </p:nvSpPr>
          <p:spPr bwMode="auto">
            <a:xfrm flipH="1">
              <a:off x="2925" y="2205"/>
              <a:ext cx="454" cy="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61" name="Text Box 9">
              <a:extLst>
                <a:ext uri="{FF2B5EF4-FFF2-40B4-BE49-F238E27FC236}">
                  <a16:creationId xmlns:a16="http://schemas.microsoft.com/office/drawing/2014/main" id="{8375FAB9-34A1-479A-BD70-CA93C2192624}"/>
                </a:ext>
              </a:extLst>
            </p:cNvPr>
            <p:cNvSpPr txBox="1">
              <a:spLocks noChangeArrowheads="1"/>
            </p:cNvSpPr>
            <p:nvPr/>
          </p:nvSpPr>
          <p:spPr bwMode="auto">
            <a:xfrm>
              <a:off x="3379" y="2069"/>
              <a:ext cx="454" cy="308"/>
            </a:xfrm>
            <a:prstGeom prst="rect">
              <a:avLst/>
            </a:prstGeom>
            <a:solidFill>
              <a:srgbClr val="C0C0C0">
                <a:alpha val="70000"/>
              </a:srgbClr>
            </a:solidFill>
            <a:ln w="12700" cap="sq"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2"/>
                </a:buClr>
                <a:buSzPct val="75000"/>
                <a:buFont typeface="Wingdings" panose="05000000000000000000" pitchFamily="2" charset="2"/>
                <a:buNone/>
              </a:pPr>
              <a:r>
                <a:rPr lang="en-US" altLang="zh-CN" sz="2800" b="1">
                  <a:ea typeface="黑体" panose="02010609060101010101" pitchFamily="49" charset="-122"/>
                </a:rPr>
                <a:t>&lt;&lt;</a:t>
              </a:r>
            </a:p>
          </p:txBody>
        </p:sp>
        <p:sp>
          <p:nvSpPr>
            <p:cNvPr id="151562" name="Line 10">
              <a:extLst>
                <a:ext uri="{FF2B5EF4-FFF2-40B4-BE49-F238E27FC236}">
                  <a16:creationId xmlns:a16="http://schemas.microsoft.com/office/drawing/2014/main" id="{22FB377F-6F59-4342-9D58-420CCCEE9F34}"/>
                </a:ext>
              </a:extLst>
            </p:cNvPr>
            <p:cNvSpPr>
              <a:spLocks noChangeShapeType="1"/>
            </p:cNvSpPr>
            <p:nvPr/>
          </p:nvSpPr>
          <p:spPr bwMode="auto">
            <a:xfrm flipH="1">
              <a:off x="3833" y="2207"/>
              <a:ext cx="454" cy="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63" name="Text Box 11">
              <a:extLst>
                <a:ext uri="{FF2B5EF4-FFF2-40B4-BE49-F238E27FC236}">
                  <a16:creationId xmlns:a16="http://schemas.microsoft.com/office/drawing/2014/main" id="{1F0CB132-9361-439E-8DAE-1007CC19E3E3}"/>
                </a:ext>
              </a:extLst>
            </p:cNvPr>
            <p:cNvSpPr txBox="1">
              <a:spLocks noChangeArrowheads="1"/>
            </p:cNvSpPr>
            <p:nvPr/>
          </p:nvSpPr>
          <p:spPr bwMode="auto">
            <a:xfrm>
              <a:off x="4287" y="2022"/>
              <a:ext cx="10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buClr>
                  <a:schemeClr val="tx2"/>
                </a:buClr>
                <a:buSzPct val="75000"/>
                <a:buFont typeface="Wingdings" panose="05000000000000000000" pitchFamily="2" charset="2"/>
                <a:buNone/>
              </a:pPr>
              <a:r>
                <a:rPr lang="en-US" altLang="zh-CN" sz="2000" b="1">
                  <a:ea typeface="黑体" panose="02010609060101010101" pitchFamily="49" charset="-122"/>
                </a:rPr>
                <a:t>welcome to RUC</a:t>
              </a:r>
            </a:p>
          </p:txBody>
        </p:sp>
      </p:grpSp>
      <p:sp>
        <p:nvSpPr>
          <p:cNvPr id="151565" name="AutoShape 13">
            <a:extLst>
              <a:ext uri="{FF2B5EF4-FFF2-40B4-BE49-F238E27FC236}">
                <a16:creationId xmlns:a16="http://schemas.microsoft.com/office/drawing/2014/main" id="{6EE8E89F-4802-4571-BB2E-64065BAEF7D4}"/>
              </a:ext>
            </a:extLst>
          </p:cNvPr>
          <p:cNvSpPr>
            <a:spLocks noChangeArrowheads="1"/>
          </p:cNvSpPr>
          <p:nvPr/>
        </p:nvSpPr>
        <p:spPr bwMode="auto">
          <a:xfrm>
            <a:off x="2484438" y="2709863"/>
            <a:ext cx="1296987" cy="431800"/>
          </a:xfrm>
          <a:prstGeom prst="wedgeRectCallout">
            <a:avLst>
              <a:gd name="adj1" fmla="val -44736"/>
              <a:gd name="adj2" fmla="val 130514"/>
            </a:avLst>
          </a:prstGeom>
          <a:noFill/>
          <a:ln w="12700" cap="sq"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20000"/>
              </a:spcBef>
              <a:buClr>
                <a:schemeClr val="tx2"/>
              </a:buClr>
              <a:buSzPct val="75000"/>
              <a:buFont typeface="Wingdings" panose="05000000000000000000" pitchFamily="2" charset="2"/>
              <a:buNone/>
            </a:pPr>
            <a:r>
              <a:rPr lang="zh-CN" altLang="en-US" b="1">
                <a:ea typeface="黑体" panose="02010609060101010101" pitchFamily="49" charset="-122"/>
              </a:rPr>
              <a:t>显示器</a:t>
            </a:r>
          </a:p>
        </p:txBody>
      </p:sp>
    </p:spTree>
    <p:extLst>
      <p:ext uri="{BB962C8B-B14F-4D97-AF65-F5344CB8AC3E}">
        <p14:creationId xmlns:p14="http://schemas.microsoft.com/office/powerpoint/2010/main" val="42191868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5F468F28-6254-4762-A7DC-69B6F8290D2F}"/>
              </a:ext>
            </a:extLst>
          </p:cNvPr>
          <p:cNvSpPr>
            <a:spLocks noGrp="1" noChangeArrowheads="1"/>
          </p:cNvSpPr>
          <p:nvPr>
            <p:ph type="body" idx="1"/>
          </p:nvPr>
        </p:nvSpPr>
        <p:spPr>
          <a:xfrm>
            <a:off x="250825" y="979488"/>
            <a:ext cx="8605838" cy="4897437"/>
          </a:xfrm>
          <a:noFill/>
          <a:ln/>
          <a:extLst>
            <a:ext uri="{91240B29-F687-4F45-9708-019B960494DF}">
              <a14:hiddenLine xmlns:a14="http://schemas.microsoft.com/office/drawing/2010/main" w="12700" cap="sq">
                <a:solidFill>
                  <a:schemeClr val="tx2"/>
                </a:solidFill>
                <a:miter lim="800000"/>
                <a:headEnd type="none" w="sm" len="sm"/>
                <a:tailEnd type="none" w="sm" len="sm"/>
              </a14:hiddenLine>
            </a:ext>
          </a:extLst>
        </p:spPr>
        <p:txBody>
          <a:bodyPr>
            <a:normAutofit/>
          </a:bodyPr>
          <a:lstStyle/>
          <a:p>
            <a:pPr>
              <a:buFont typeface="Wingdings" panose="05000000000000000000" pitchFamily="2" charset="2"/>
              <a:buNone/>
            </a:pPr>
            <a:r>
              <a:rPr lang="zh-CN" altLang="en-US" b="1" dirty="0">
                <a:effectLst/>
                <a:ea typeface="黑体" panose="02010609060101010101" pitchFamily="49" charset="-122"/>
              </a:rPr>
              <a:t>	插入操作符可以把多个输出数据组合或级联成单个的输出语句。比如下面的语句：</a:t>
            </a:r>
          </a:p>
          <a:p>
            <a:pPr>
              <a:buNone/>
            </a:pPr>
            <a:br>
              <a:rPr lang="zh-CN" altLang="en-US" b="1" dirty="0">
                <a:effectLst/>
                <a:ea typeface="黑体" panose="02010609060101010101" pitchFamily="49" charset="-122"/>
              </a:rPr>
            </a:br>
            <a:r>
              <a:rPr lang="en-US" altLang="zh-CN" b="1" dirty="0" err="1">
                <a:ea typeface="黑体" panose="02010609060101010101" pitchFamily="49" charset="-122"/>
              </a:rPr>
              <a:t>cout</a:t>
            </a:r>
            <a:r>
              <a:rPr lang="en-US" altLang="zh-CN" b="1" dirty="0">
                <a:ea typeface="黑体" panose="02010609060101010101" pitchFamily="49" charset="-122"/>
              </a:rPr>
              <a:t> &lt;&lt; </a:t>
            </a:r>
            <a:r>
              <a:rPr lang="en-US" altLang="zh-CN" b="1" dirty="0">
                <a:solidFill>
                  <a:srgbClr val="0070C0"/>
                </a:solidFill>
                <a:ea typeface="黑体" panose="02010609060101010101" pitchFamily="49" charset="-122"/>
              </a:rPr>
              <a:t>"Welcome to RUC" </a:t>
            </a:r>
            <a:r>
              <a:rPr lang="en-US" altLang="zh-CN" b="1" dirty="0">
                <a:ea typeface="黑体" panose="02010609060101010101" pitchFamily="49" charset="-122"/>
              </a:rPr>
              <a:t>&lt;&lt; </a:t>
            </a:r>
            <a:r>
              <a:rPr lang="en-US" altLang="zh-CN" b="1" dirty="0">
                <a:solidFill>
                  <a:srgbClr val="0070C0"/>
                </a:solidFill>
                <a:ea typeface="黑体" panose="02010609060101010101" pitchFamily="49" charset="-122"/>
              </a:rPr>
              <a:t>"I am a student."</a:t>
            </a:r>
            <a:r>
              <a:rPr lang="en-US" altLang="zh-CN" b="1" dirty="0">
                <a:ea typeface="黑体" panose="02010609060101010101" pitchFamily="49" charset="-122"/>
              </a:rPr>
              <a:t> &lt;&lt; </a:t>
            </a:r>
            <a:r>
              <a:rPr lang="en-US" altLang="zh-CN" b="1" dirty="0" err="1">
                <a:solidFill>
                  <a:srgbClr val="0070C0"/>
                </a:solidFill>
                <a:ea typeface="黑体" panose="02010609060101010101" pitchFamily="49" charset="-122"/>
              </a:rPr>
              <a:t>endl</a:t>
            </a:r>
            <a:r>
              <a:rPr lang="en-US" altLang="zh-CN" b="1" dirty="0">
                <a:solidFill>
                  <a:srgbClr val="0070C0"/>
                </a:solidFill>
                <a:ea typeface="黑体" panose="02010609060101010101" pitchFamily="49" charset="-122"/>
              </a:rPr>
              <a:t>;</a:t>
            </a:r>
            <a:br>
              <a:rPr lang="en-US" altLang="zh-CN" b="1" dirty="0">
                <a:solidFill>
                  <a:schemeClr val="tx2"/>
                </a:solidFill>
                <a:effectLst/>
                <a:ea typeface="黑体" panose="02010609060101010101" pitchFamily="49" charset="-122"/>
              </a:rPr>
            </a:br>
            <a:endParaRPr lang="en-US" altLang="zh-CN" b="1" dirty="0">
              <a:solidFill>
                <a:schemeClr val="tx2"/>
              </a:solidFill>
              <a:effectLst/>
              <a:ea typeface="黑体" panose="02010609060101010101" pitchFamily="49" charset="-122"/>
            </a:endParaRPr>
          </a:p>
          <a:p>
            <a:pPr>
              <a:buFont typeface="Wingdings" panose="05000000000000000000" pitchFamily="2" charset="2"/>
              <a:buNone/>
            </a:pPr>
            <a:r>
              <a:rPr lang="zh-CN" altLang="en-US" b="1" dirty="0">
                <a:effectLst/>
                <a:ea typeface="黑体" panose="02010609060101010101" pitchFamily="49" charset="-122"/>
              </a:rPr>
              <a:t>		这时屏幕上显示</a:t>
            </a:r>
          </a:p>
          <a:p>
            <a:pPr>
              <a:buFont typeface="Wingdings" panose="05000000000000000000" pitchFamily="2" charset="2"/>
              <a:buNone/>
            </a:pPr>
            <a:br>
              <a:rPr lang="en-US" altLang="zh-CN" b="1" dirty="0">
                <a:effectLst/>
                <a:ea typeface="黑体" panose="02010609060101010101" pitchFamily="49" charset="-122"/>
              </a:rPr>
            </a:br>
            <a:r>
              <a:rPr lang="en-US" altLang="zh-CN" b="1" dirty="0">
                <a:solidFill>
                  <a:srgbClr val="0070C0"/>
                </a:solidFill>
                <a:effectLst/>
                <a:ea typeface="黑体" panose="02010609060101010101" pitchFamily="49" charset="-122"/>
              </a:rPr>
              <a:t>Welcome to RUC, I am a student.</a:t>
            </a:r>
            <a:endParaRPr lang="zh-CN" altLang="en-US" b="1" dirty="0">
              <a:solidFill>
                <a:srgbClr val="0070C0"/>
              </a:solidFill>
              <a:effectLst/>
              <a:ea typeface="黑体" panose="02010609060101010101" pitchFamily="49" charset="-122"/>
            </a:endParaRPr>
          </a:p>
        </p:txBody>
      </p:sp>
    </p:spTree>
    <p:extLst>
      <p:ext uri="{BB962C8B-B14F-4D97-AF65-F5344CB8AC3E}">
        <p14:creationId xmlns:p14="http://schemas.microsoft.com/office/powerpoint/2010/main" val="310259615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7E3F-A119-40AB-BA48-4BCA901776A2}"/>
              </a:ext>
            </a:extLst>
          </p:cNvPr>
          <p:cNvSpPr>
            <a:spLocks noGrp="1"/>
          </p:cNvSpPr>
          <p:nvPr>
            <p:ph type="title"/>
          </p:nvPr>
        </p:nvSpPr>
        <p:spPr/>
        <p:txBody>
          <a:bodyPr/>
          <a:lstStyle/>
          <a:p>
            <a:r>
              <a:rPr lang="zh-CN" altLang="en-US" dirty="0"/>
              <a:t>输入流对象</a:t>
            </a:r>
            <a:r>
              <a:rPr lang="en-US" dirty="0" err="1"/>
              <a:t>Cin</a:t>
            </a:r>
            <a:endParaRPr lang="en-US" dirty="0"/>
          </a:p>
        </p:txBody>
      </p:sp>
      <p:sp>
        <p:nvSpPr>
          <p:cNvPr id="3" name="Content Placeholder 2">
            <a:extLst>
              <a:ext uri="{FF2B5EF4-FFF2-40B4-BE49-F238E27FC236}">
                <a16:creationId xmlns:a16="http://schemas.microsoft.com/office/drawing/2014/main" id="{F3B3BD4C-E764-4192-A048-A4A8683C58C3}"/>
              </a:ext>
            </a:extLst>
          </p:cNvPr>
          <p:cNvSpPr>
            <a:spLocks noGrp="1"/>
          </p:cNvSpPr>
          <p:nvPr>
            <p:ph idx="1"/>
          </p:nvPr>
        </p:nvSpPr>
        <p:spPr>
          <a:xfrm>
            <a:off x="685800" y="1772816"/>
            <a:ext cx="8134672" cy="4399384"/>
          </a:xfrm>
        </p:spPr>
        <p:txBody>
          <a:bodyPr>
            <a:normAutofit/>
          </a:bodyPr>
          <a:lstStyle/>
          <a:p>
            <a:r>
              <a:rPr lang="en-US" altLang="zh-CN" dirty="0" err="1"/>
              <a:t>cin</a:t>
            </a:r>
            <a:r>
              <a:rPr lang="zh-CN" altLang="en-US" dirty="0"/>
              <a:t>表示输入流对象，它也是输入输出流库的一部分，与 </a:t>
            </a:r>
            <a:r>
              <a:rPr lang="en-US" altLang="zh-CN" dirty="0" err="1"/>
              <a:t>cin</a:t>
            </a:r>
            <a:r>
              <a:rPr lang="en-US" altLang="zh-CN" dirty="0"/>
              <a:t> </a:t>
            </a:r>
            <a:r>
              <a:rPr lang="zh-CN" altLang="en-US" dirty="0"/>
              <a:t>相关联的输入设备是键盘</a:t>
            </a:r>
            <a:endParaRPr lang="en-US" altLang="zh-CN" dirty="0"/>
          </a:p>
          <a:p>
            <a:r>
              <a:rPr lang="zh-CN" altLang="en-US" dirty="0"/>
              <a:t>从键盘输入字符串时，形成了输入流（数据流），用提取操作符 </a:t>
            </a:r>
            <a:r>
              <a:rPr lang="en-US" altLang="zh-CN" dirty="0"/>
              <a:t>&gt;&gt; </a:t>
            </a:r>
            <a:r>
              <a:rPr lang="zh-CN" altLang="en-US" dirty="0"/>
              <a:t>将数据流存储到一个事先定义好的变量中，比如下面两条语句</a:t>
            </a:r>
            <a:endParaRPr lang="en-US" altLang="zh-CN" dirty="0"/>
          </a:p>
          <a:p>
            <a:pPr lvl="1"/>
            <a:r>
              <a:rPr lang="en-US" altLang="zh-CN" dirty="0"/>
              <a:t>float   x;//</a:t>
            </a:r>
            <a:r>
              <a:rPr lang="zh-CN" altLang="en-US" dirty="0"/>
              <a:t>定义了一个浮点数类型的对象</a:t>
            </a:r>
            <a:endParaRPr lang="en-US" altLang="zh-CN" dirty="0"/>
          </a:p>
          <a:p>
            <a:pPr lvl="1"/>
            <a:r>
              <a:rPr lang="en-US" altLang="zh-CN" dirty="0" err="1"/>
              <a:t>cin</a:t>
            </a:r>
            <a:r>
              <a:rPr lang="en-US" altLang="zh-CN" dirty="0"/>
              <a:t> &gt;&gt; x; //</a:t>
            </a:r>
            <a:r>
              <a:rPr lang="zh-CN" altLang="en-US" dirty="0"/>
              <a:t>从键盘读入入一个带小数</a:t>
            </a:r>
            <a:endParaRPr lang="en-US" dirty="0"/>
          </a:p>
        </p:txBody>
      </p:sp>
    </p:spTree>
    <p:extLst>
      <p:ext uri="{BB962C8B-B14F-4D97-AF65-F5344CB8AC3E}">
        <p14:creationId xmlns:p14="http://schemas.microsoft.com/office/powerpoint/2010/main" val="380101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659743E5-A63F-420E-8678-359EC3399391}"/>
              </a:ext>
            </a:extLst>
          </p:cNvPr>
          <p:cNvSpPr>
            <a:spLocks noChangeArrowheads="1"/>
          </p:cNvSpPr>
          <p:nvPr/>
        </p:nvSpPr>
        <p:spPr bwMode="auto">
          <a:xfrm>
            <a:off x="576263" y="4606925"/>
            <a:ext cx="8604250" cy="108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20000"/>
              </a:spcBef>
              <a:buClr>
                <a:schemeClr val="tx2"/>
              </a:buClr>
              <a:buSzPct val="75000"/>
              <a:buFont typeface="Wingdings" panose="05000000000000000000" pitchFamily="2" charset="2"/>
              <a:buNone/>
            </a:pPr>
            <a:r>
              <a:rPr lang="zh-CN" altLang="en-US" sz="2800" b="1" dirty="0">
                <a:ea typeface="黑体" panose="02010609060101010101" pitchFamily="49" charset="-122"/>
              </a:rPr>
              <a:t>	上</a:t>
            </a:r>
            <a:r>
              <a:rPr lang="zh-CN" altLang="zh-CN" sz="2800" b="1" dirty="0">
                <a:ea typeface="黑体" panose="02010609060101010101" pitchFamily="49" charset="-122"/>
              </a:rPr>
              <a:t>图 描述了提取输入流的示意图</a:t>
            </a:r>
            <a:br>
              <a:rPr lang="zh-CN" altLang="zh-CN" sz="2800" b="1" dirty="0">
                <a:ea typeface="黑体" panose="02010609060101010101" pitchFamily="49" charset="-122"/>
              </a:rPr>
            </a:br>
            <a:endParaRPr lang="en-US" altLang="zh-CN" sz="2800" b="1" dirty="0">
              <a:ea typeface="黑体" panose="02010609060101010101" pitchFamily="49" charset="-122"/>
            </a:endParaRPr>
          </a:p>
        </p:txBody>
      </p:sp>
      <p:grpSp>
        <p:nvGrpSpPr>
          <p:cNvPr id="154628" name="Group 4">
            <a:extLst>
              <a:ext uri="{FF2B5EF4-FFF2-40B4-BE49-F238E27FC236}">
                <a16:creationId xmlns:a16="http://schemas.microsoft.com/office/drawing/2014/main" id="{92E307C8-BC58-4D43-B71D-722272EE979C}"/>
              </a:ext>
            </a:extLst>
          </p:cNvPr>
          <p:cNvGrpSpPr>
            <a:grpSpLocks/>
          </p:cNvGrpSpPr>
          <p:nvPr/>
        </p:nvGrpSpPr>
        <p:grpSpPr bwMode="auto">
          <a:xfrm>
            <a:off x="827088" y="1831975"/>
            <a:ext cx="6985000" cy="2141538"/>
            <a:chOff x="793" y="210"/>
            <a:chExt cx="4264" cy="1153"/>
          </a:xfrm>
        </p:grpSpPr>
        <p:sp>
          <p:nvSpPr>
            <p:cNvPr id="154629" name="Text Box 5">
              <a:extLst>
                <a:ext uri="{FF2B5EF4-FFF2-40B4-BE49-F238E27FC236}">
                  <a16:creationId xmlns:a16="http://schemas.microsoft.com/office/drawing/2014/main" id="{98FD1D74-EFD1-4968-8296-B1E5FC0D3931}"/>
                </a:ext>
              </a:extLst>
            </p:cNvPr>
            <p:cNvSpPr txBox="1">
              <a:spLocks noChangeArrowheads="1"/>
            </p:cNvSpPr>
            <p:nvPr/>
          </p:nvSpPr>
          <p:spPr bwMode="auto">
            <a:xfrm>
              <a:off x="4151" y="1165"/>
              <a:ext cx="906" cy="198"/>
            </a:xfrm>
            <a:prstGeom prst="rect">
              <a:avLst/>
            </a:prstGeom>
            <a:noFill/>
            <a:ln>
              <a:noFill/>
            </a:ln>
            <a:effectLst/>
            <a:extLst>
              <a:ext uri="{909E8E84-426E-40DD-AFC4-6F175D3DCCD1}">
                <a14:hiddenFill xmlns:a14="http://schemas.microsoft.com/office/drawing/2010/main">
                  <a:solidFill>
                    <a:srgbClr val="C0C0C0">
                      <a:alpha val="70000"/>
                    </a:srgbClr>
                  </a:solidFill>
                </a14:hiddenFill>
              </a:ext>
              <a:ext uri="{91240B29-F687-4F45-9708-019B960494DF}">
                <a14:hiddenLine xmlns:a14="http://schemas.microsoft.com/office/drawing/2010/main" w="12700" cap="sq"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2"/>
                </a:buClr>
                <a:buSzPct val="75000"/>
                <a:buFont typeface="Wingdings" panose="05000000000000000000" pitchFamily="2" charset="2"/>
                <a:buNone/>
              </a:pPr>
              <a:r>
                <a:rPr lang="en-US" altLang="zh-CN" sz="2000" b="1" dirty="0">
                  <a:ea typeface="黑体" panose="02010609060101010101" pitchFamily="49" charset="-122"/>
                </a:rPr>
                <a:t>X</a:t>
              </a:r>
              <a:r>
                <a:rPr lang="zh-CN" altLang="en-US" sz="2000" b="1" dirty="0">
                  <a:ea typeface="黑体" panose="02010609060101010101" pitchFamily="49" charset="-122"/>
                </a:rPr>
                <a:t>的地址</a:t>
              </a:r>
            </a:p>
          </p:txBody>
        </p:sp>
        <p:sp>
          <p:nvSpPr>
            <p:cNvPr id="154630" name="Oval 6">
              <a:extLst>
                <a:ext uri="{FF2B5EF4-FFF2-40B4-BE49-F238E27FC236}">
                  <a16:creationId xmlns:a16="http://schemas.microsoft.com/office/drawing/2014/main" id="{B9652240-6576-4C22-9E4C-00B98F6E8C0B}"/>
                </a:ext>
              </a:extLst>
            </p:cNvPr>
            <p:cNvSpPr>
              <a:spLocks noChangeArrowheads="1"/>
            </p:cNvSpPr>
            <p:nvPr/>
          </p:nvSpPr>
          <p:spPr bwMode="auto">
            <a:xfrm>
              <a:off x="2062" y="757"/>
              <a:ext cx="680" cy="454"/>
            </a:xfrm>
            <a:prstGeom prst="ellipse">
              <a:avLst/>
            </a:prstGeom>
            <a:solidFill>
              <a:srgbClr val="C0C0C0">
                <a:alpha val="70000"/>
              </a:srgbClr>
            </a:solidFill>
            <a:ln w="12700" cap="sq"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20000"/>
                </a:spcBef>
                <a:buClr>
                  <a:schemeClr val="tx2"/>
                </a:buClr>
                <a:buSzPct val="75000"/>
                <a:buFont typeface="Wingdings" panose="05000000000000000000" pitchFamily="2" charset="2"/>
                <a:buNone/>
              </a:pPr>
              <a:r>
                <a:rPr lang="en-US" altLang="zh-CN" sz="2800" b="1">
                  <a:ea typeface="黑体" panose="02010609060101010101" pitchFamily="49" charset="-122"/>
                </a:rPr>
                <a:t>cin</a:t>
              </a:r>
            </a:p>
          </p:txBody>
        </p:sp>
        <p:sp>
          <p:nvSpPr>
            <p:cNvPr id="154631" name="Text Box 7">
              <a:extLst>
                <a:ext uri="{FF2B5EF4-FFF2-40B4-BE49-F238E27FC236}">
                  <a16:creationId xmlns:a16="http://schemas.microsoft.com/office/drawing/2014/main" id="{53E3CEF3-4B25-4DA0-B1C8-F9A9E4BD70F3}"/>
                </a:ext>
              </a:extLst>
            </p:cNvPr>
            <p:cNvSpPr txBox="1">
              <a:spLocks noChangeArrowheads="1"/>
            </p:cNvSpPr>
            <p:nvPr/>
          </p:nvSpPr>
          <p:spPr bwMode="auto">
            <a:xfrm>
              <a:off x="3196" y="847"/>
              <a:ext cx="454" cy="263"/>
            </a:xfrm>
            <a:prstGeom prst="rect">
              <a:avLst/>
            </a:prstGeom>
            <a:solidFill>
              <a:srgbClr val="C0C0C0">
                <a:alpha val="70000"/>
              </a:srgbClr>
            </a:solidFill>
            <a:ln w="12700" cap="sq"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2"/>
                </a:buClr>
                <a:buSzPct val="75000"/>
                <a:buFont typeface="Wingdings" panose="05000000000000000000" pitchFamily="2" charset="2"/>
                <a:buNone/>
              </a:pPr>
              <a:r>
                <a:rPr lang="en-US" altLang="zh-CN" sz="2800" b="1">
                  <a:ea typeface="黑体" panose="02010609060101010101" pitchFamily="49" charset="-122"/>
                </a:rPr>
                <a:t>&gt;&gt;</a:t>
              </a:r>
            </a:p>
          </p:txBody>
        </p:sp>
        <p:sp>
          <p:nvSpPr>
            <p:cNvPr id="154632" name="Line 8">
              <a:extLst>
                <a:ext uri="{FF2B5EF4-FFF2-40B4-BE49-F238E27FC236}">
                  <a16:creationId xmlns:a16="http://schemas.microsoft.com/office/drawing/2014/main" id="{0F985B79-D731-476D-BCF9-FB4CFEB219FE}"/>
                </a:ext>
              </a:extLst>
            </p:cNvPr>
            <p:cNvSpPr>
              <a:spLocks noChangeShapeType="1"/>
            </p:cNvSpPr>
            <p:nvPr/>
          </p:nvSpPr>
          <p:spPr bwMode="auto">
            <a:xfrm>
              <a:off x="3650" y="985"/>
              <a:ext cx="454" cy="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633" name="Line 9">
              <a:extLst>
                <a:ext uri="{FF2B5EF4-FFF2-40B4-BE49-F238E27FC236}">
                  <a16:creationId xmlns:a16="http://schemas.microsoft.com/office/drawing/2014/main" id="{EDB9453A-47F7-4181-9FF7-D0AAEDF7876C}"/>
                </a:ext>
              </a:extLst>
            </p:cNvPr>
            <p:cNvSpPr>
              <a:spLocks noChangeShapeType="1"/>
            </p:cNvSpPr>
            <p:nvPr/>
          </p:nvSpPr>
          <p:spPr bwMode="auto">
            <a:xfrm>
              <a:off x="2742" y="985"/>
              <a:ext cx="454" cy="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634" name="Line 10">
              <a:extLst>
                <a:ext uri="{FF2B5EF4-FFF2-40B4-BE49-F238E27FC236}">
                  <a16:creationId xmlns:a16="http://schemas.microsoft.com/office/drawing/2014/main" id="{792E1E6F-BB2D-4A05-A302-9032F0AF889C}"/>
                </a:ext>
              </a:extLst>
            </p:cNvPr>
            <p:cNvSpPr>
              <a:spLocks noChangeShapeType="1"/>
            </p:cNvSpPr>
            <p:nvPr/>
          </p:nvSpPr>
          <p:spPr bwMode="auto">
            <a:xfrm>
              <a:off x="1608" y="985"/>
              <a:ext cx="454" cy="0"/>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635" name="Text Box 11">
              <a:extLst>
                <a:ext uri="{FF2B5EF4-FFF2-40B4-BE49-F238E27FC236}">
                  <a16:creationId xmlns:a16="http://schemas.microsoft.com/office/drawing/2014/main" id="{478B18D1-4161-4F5B-8F39-96E6895FF6E8}"/>
                </a:ext>
              </a:extLst>
            </p:cNvPr>
            <p:cNvSpPr txBox="1">
              <a:spLocks noChangeArrowheads="1"/>
            </p:cNvSpPr>
            <p:nvPr/>
          </p:nvSpPr>
          <p:spPr bwMode="auto">
            <a:xfrm>
              <a:off x="793" y="886"/>
              <a:ext cx="90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2"/>
                </a:buClr>
                <a:buSzPct val="75000"/>
                <a:buFont typeface="Wingdings" panose="05000000000000000000" pitchFamily="2" charset="2"/>
                <a:buNone/>
              </a:pPr>
              <a:r>
                <a:rPr lang="en-US" altLang="zh-CN" sz="2000" b="1">
                  <a:ea typeface="黑体" panose="02010609060101010101" pitchFamily="49" charset="-122"/>
                </a:rPr>
                <a:t>3.14159</a:t>
              </a:r>
            </a:p>
          </p:txBody>
        </p:sp>
        <p:sp>
          <p:nvSpPr>
            <p:cNvPr id="154636" name="Text Box 12">
              <a:extLst>
                <a:ext uri="{FF2B5EF4-FFF2-40B4-BE49-F238E27FC236}">
                  <a16:creationId xmlns:a16="http://schemas.microsoft.com/office/drawing/2014/main" id="{9F21B76B-D9CE-490B-8F8B-3D00997BBCDC}"/>
                </a:ext>
              </a:extLst>
            </p:cNvPr>
            <p:cNvSpPr txBox="1">
              <a:spLocks noChangeArrowheads="1"/>
            </p:cNvSpPr>
            <p:nvPr/>
          </p:nvSpPr>
          <p:spPr bwMode="auto">
            <a:xfrm>
              <a:off x="4104" y="886"/>
              <a:ext cx="906" cy="204"/>
            </a:xfrm>
            <a:prstGeom prst="rect">
              <a:avLst/>
            </a:prstGeom>
            <a:solidFill>
              <a:srgbClr val="C0C0C0">
                <a:alpha val="70000"/>
              </a:srgbClr>
            </a:solidFill>
            <a:ln w="12700" cap="sq"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2"/>
                </a:buClr>
                <a:buSzPct val="75000"/>
                <a:buFont typeface="Wingdings" panose="05000000000000000000" pitchFamily="2" charset="2"/>
                <a:buNone/>
              </a:pPr>
              <a:r>
                <a:rPr lang="en-US" altLang="zh-CN" sz="2000" b="1">
                  <a:ea typeface="黑体" panose="02010609060101010101" pitchFamily="49" charset="-122"/>
                </a:rPr>
                <a:t>3.14159</a:t>
              </a:r>
            </a:p>
          </p:txBody>
        </p:sp>
        <p:sp>
          <p:nvSpPr>
            <p:cNvPr id="154637" name="Text Box 13">
              <a:extLst>
                <a:ext uri="{FF2B5EF4-FFF2-40B4-BE49-F238E27FC236}">
                  <a16:creationId xmlns:a16="http://schemas.microsoft.com/office/drawing/2014/main" id="{77DF9F0C-39F4-4D1D-B974-A5D85C531163}"/>
                </a:ext>
              </a:extLst>
            </p:cNvPr>
            <p:cNvSpPr txBox="1">
              <a:spLocks noChangeArrowheads="1"/>
            </p:cNvSpPr>
            <p:nvPr/>
          </p:nvSpPr>
          <p:spPr bwMode="auto">
            <a:xfrm>
              <a:off x="928" y="210"/>
              <a:ext cx="771" cy="270"/>
            </a:xfrm>
            <a:prstGeom prst="rect">
              <a:avLst/>
            </a:prstGeom>
            <a:noFill/>
            <a:ln w="25400" cap="sq" algn="ctr">
              <a:solidFill>
                <a:srgbClr val="C0C0C0"/>
              </a:solidFill>
              <a:miter lim="800000"/>
              <a:headEnd/>
              <a:tailEnd/>
            </a:ln>
            <a:effectLst/>
            <a:extLst>
              <a:ext uri="{909E8E84-426E-40DD-AFC4-6F175D3DCCD1}">
                <a14:hiddenFill xmlns:a14="http://schemas.microsoft.com/office/drawing/2010/main">
                  <a:solidFill>
                    <a:srgbClr val="FFFFFF">
                      <a:alpha val="7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chemeClr val="tx2"/>
                </a:buClr>
                <a:buSzPct val="75000"/>
                <a:buFont typeface="Wingdings" panose="05000000000000000000" pitchFamily="2" charset="2"/>
                <a:buNone/>
              </a:pPr>
              <a:r>
                <a:rPr lang="zh-CN" altLang="en-US" sz="2800" b="1">
                  <a:ea typeface="黑体" panose="02010609060101010101" pitchFamily="49" charset="-122"/>
                </a:rPr>
                <a:t>键盘</a:t>
              </a:r>
            </a:p>
          </p:txBody>
        </p:sp>
        <p:sp>
          <p:nvSpPr>
            <p:cNvPr id="154638" name="Line 14">
              <a:extLst>
                <a:ext uri="{FF2B5EF4-FFF2-40B4-BE49-F238E27FC236}">
                  <a16:creationId xmlns:a16="http://schemas.microsoft.com/office/drawing/2014/main" id="{CAC9884C-8785-46B9-9D50-8256AF93E650}"/>
                </a:ext>
              </a:extLst>
            </p:cNvPr>
            <p:cNvSpPr>
              <a:spLocks noChangeShapeType="1"/>
            </p:cNvSpPr>
            <p:nvPr/>
          </p:nvSpPr>
          <p:spPr bwMode="auto">
            <a:xfrm>
              <a:off x="1291" y="518"/>
              <a:ext cx="0" cy="368"/>
            </a:xfrm>
            <a:prstGeom prst="line">
              <a:avLst/>
            </a:prstGeom>
            <a:noFill/>
            <a:ln w="254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48695955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E956-F9DD-485E-938B-0EA777C29C2A}"/>
              </a:ext>
            </a:extLst>
          </p:cNvPr>
          <p:cNvSpPr>
            <a:spLocks noGrp="1"/>
          </p:cNvSpPr>
          <p:nvPr>
            <p:ph type="title"/>
          </p:nvPr>
        </p:nvSpPr>
        <p:spPr/>
        <p:txBody>
          <a:bodyPr/>
          <a:lstStyle/>
          <a:p>
            <a:r>
              <a:rPr lang="zh-CN" altLang="en-US" dirty="0"/>
              <a:t>注释及其重要性</a:t>
            </a:r>
            <a:endParaRPr lang="en-US" dirty="0"/>
          </a:p>
        </p:txBody>
      </p:sp>
      <p:sp>
        <p:nvSpPr>
          <p:cNvPr id="3" name="Content Placeholder 2">
            <a:extLst>
              <a:ext uri="{FF2B5EF4-FFF2-40B4-BE49-F238E27FC236}">
                <a16:creationId xmlns:a16="http://schemas.microsoft.com/office/drawing/2014/main" id="{7D5295D9-C83D-4353-9C70-170CF180583F}"/>
              </a:ext>
            </a:extLst>
          </p:cNvPr>
          <p:cNvSpPr>
            <a:spLocks noGrp="1"/>
          </p:cNvSpPr>
          <p:nvPr>
            <p:ph idx="1"/>
          </p:nvPr>
        </p:nvSpPr>
        <p:spPr/>
        <p:txBody>
          <a:bodyPr/>
          <a:lstStyle/>
          <a:p>
            <a:r>
              <a:rPr lang="zh-CN" altLang="en-US" dirty="0"/>
              <a:t>注释</a:t>
            </a:r>
            <a:r>
              <a:rPr lang="en-US" altLang="zh-CN" dirty="0"/>
              <a:t>(comments)</a:t>
            </a:r>
            <a:r>
              <a:rPr lang="zh-CN" altLang="en-US" dirty="0"/>
              <a:t>是非常重要的一种机制。没有注释的程序不能算作合格的程序。</a:t>
            </a:r>
          </a:p>
          <a:p>
            <a:r>
              <a:rPr lang="zh-CN" altLang="en-US" dirty="0"/>
              <a:t>要建立这样的观念：程序是给人编的，让人家看懂是第一位重要的事情。特别是将来你可能参加一个团队，几十人甚至几百人一起合作编程，相互协同，更需将注释写得清清楚楚、明明白白，因此，我们规定程序中须有如下内容</a:t>
            </a:r>
          </a:p>
          <a:p>
            <a:endParaRPr lang="en-US" dirty="0"/>
          </a:p>
        </p:txBody>
      </p:sp>
    </p:spTree>
    <p:extLst>
      <p:ext uri="{BB962C8B-B14F-4D97-AF65-F5344CB8AC3E}">
        <p14:creationId xmlns:p14="http://schemas.microsoft.com/office/powerpoint/2010/main" val="315806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6E8C-88EE-4579-9ADA-95A3D40DBD13}"/>
              </a:ext>
            </a:extLst>
          </p:cNvPr>
          <p:cNvSpPr>
            <a:spLocks noGrp="1"/>
          </p:cNvSpPr>
          <p:nvPr>
            <p:ph type="title"/>
          </p:nvPr>
        </p:nvSpPr>
        <p:spPr/>
        <p:txBody>
          <a:bodyPr/>
          <a:lstStyle/>
          <a:p>
            <a:r>
              <a:rPr lang="zh-CN" altLang="en-US" dirty="0"/>
              <a:t>注释的内容</a:t>
            </a:r>
            <a:endParaRPr lang="en-US" dirty="0"/>
          </a:p>
        </p:txBody>
      </p:sp>
      <p:sp>
        <p:nvSpPr>
          <p:cNvPr id="3" name="Content Placeholder 2">
            <a:extLst>
              <a:ext uri="{FF2B5EF4-FFF2-40B4-BE49-F238E27FC236}">
                <a16:creationId xmlns:a16="http://schemas.microsoft.com/office/drawing/2014/main" id="{9E23D9C3-0272-4859-8F03-9D870E2A70C7}"/>
              </a:ext>
            </a:extLst>
          </p:cNvPr>
          <p:cNvSpPr>
            <a:spLocks noGrp="1"/>
          </p:cNvSpPr>
          <p:nvPr>
            <p:ph idx="1"/>
          </p:nvPr>
        </p:nvSpPr>
        <p:spPr>
          <a:xfrm>
            <a:off x="649336" y="1403604"/>
            <a:ext cx="8062664" cy="4050792"/>
          </a:xfrm>
        </p:spPr>
        <p:txBody>
          <a:bodyPr>
            <a:normAutofit/>
          </a:bodyPr>
          <a:lstStyle/>
          <a:p>
            <a:r>
              <a:rPr lang="zh-CN" altLang="en-US" dirty="0"/>
              <a:t>程序名称</a:t>
            </a:r>
          </a:p>
          <a:p>
            <a:r>
              <a:rPr lang="zh-CN" altLang="en-US" dirty="0"/>
              <a:t>程序要实现的功能，比如要完成什么数学运算</a:t>
            </a:r>
          </a:p>
          <a:p>
            <a:r>
              <a:rPr lang="zh-CN" altLang="en-US" dirty="0"/>
              <a:t>程序的思路和特点</a:t>
            </a:r>
          </a:p>
          <a:p>
            <a:r>
              <a:rPr lang="zh-CN" altLang="en-US" dirty="0"/>
              <a:t>编程的人与合作者</a:t>
            </a:r>
          </a:p>
          <a:p>
            <a:r>
              <a:rPr lang="zh-CN" altLang="en-US" dirty="0"/>
              <a:t>编程的时间，修改后的第几版本</a:t>
            </a:r>
          </a:p>
          <a:p>
            <a:r>
              <a:rPr lang="zh-CN" altLang="en-US" dirty="0"/>
              <a:t>其它</a:t>
            </a:r>
          </a:p>
          <a:p>
            <a:r>
              <a:rPr lang="zh-CN" altLang="en-US" dirty="0"/>
              <a:t>对初学者，希望每条语句都加上注释，要求注明这条语句是做什么用的</a:t>
            </a:r>
          </a:p>
          <a:p>
            <a:endParaRPr lang="en-US" dirty="0"/>
          </a:p>
        </p:txBody>
      </p:sp>
    </p:spTree>
    <p:extLst>
      <p:ext uri="{BB962C8B-B14F-4D97-AF65-F5344CB8AC3E}">
        <p14:creationId xmlns:p14="http://schemas.microsoft.com/office/powerpoint/2010/main" val="3188886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B97B-D65B-4DCC-9225-FD0310CEF04D}"/>
              </a:ext>
            </a:extLst>
          </p:cNvPr>
          <p:cNvSpPr>
            <a:spLocks noGrp="1"/>
          </p:cNvSpPr>
          <p:nvPr>
            <p:ph type="title"/>
          </p:nvPr>
        </p:nvSpPr>
        <p:spPr/>
        <p:txBody>
          <a:bodyPr/>
          <a:lstStyle/>
          <a:p>
            <a:r>
              <a:rPr lang="zh-CN" altLang="en-US" dirty="0"/>
              <a:t>算术运算符</a:t>
            </a:r>
            <a:endParaRPr lang="en-US" dirty="0"/>
          </a:p>
        </p:txBody>
      </p:sp>
      <p:sp>
        <p:nvSpPr>
          <p:cNvPr id="3" name="Content Placeholder 2">
            <a:extLst>
              <a:ext uri="{FF2B5EF4-FFF2-40B4-BE49-F238E27FC236}">
                <a16:creationId xmlns:a16="http://schemas.microsoft.com/office/drawing/2014/main" id="{D3C29E34-9648-4519-B449-5BE9AE82EBB0}"/>
              </a:ext>
            </a:extLst>
          </p:cNvPr>
          <p:cNvSpPr>
            <a:spLocks noGrp="1"/>
          </p:cNvSpPr>
          <p:nvPr>
            <p:ph idx="1"/>
          </p:nvPr>
        </p:nvSpPr>
        <p:spPr/>
        <p:txBody>
          <a:bodyPr>
            <a:normAutofit/>
          </a:bodyPr>
          <a:lstStyle/>
          <a:p>
            <a:r>
              <a:rPr lang="zh-CN" altLang="en-US" dirty="0"/>
              <a:t>在</a:t>
            </a:r>
            <a:r>
              <a:rPr lang="en-US" altLang="zh-CN" dirty="0"/>
              <a:t>C/C++ </a:t>
            </a:r>
            <a:r>
              <a:rPr lang="zh-CN" altLang="en-US" dirty="0"/>
              <a:t>中基本的算术运算符有五个</a:t>
            </a:r>
          </a:p>
          <a:p>
            <a:pPr lvl="1"/>
            <a:r>
              <a:rPr lang="zh-CN" altLang="en-US" dirty="0"/>
              <a:t>加：	</a:t>
            </a:r>
            <a:r>
              <a:rPr lang="en-US" altLang="zh-CN" dirty="0"/>
              <a:t>+</a:t>
            </a:r>
          </a:p>
          <a:p>
            <a:pPr lvl="1"/>
            <a:r>
              <a:rPr lang="zh-CN" altLang="en-US" dirty="0"/>
              <a:t>减：	</a:t>
            </a:r>
            <a:r>
              <a:rPr lang="en-US" altLang="zh-CN" dirty="0"/>
              <a:t>-</a:t>
            </a:r>
          </a:p>
          <a:p>
            <a:pPr lvl="1"/>
            <a:r>
              <a:rPr lang="zh-CN" altLang="en-US" dirty="0"/>
              <a:t>乘：	*</a:t>
            </a:r>
          </a:p>
          <a:p>
            <a:pPr lvl="1"/>
            <a:r>
              <a:rPr lang="zh-CN" altLang="en-US" dirty="0"/>
              <a:t>除：	</a:t>
            </a:r>
            <a:r>
              <a:rPr lang="en-US" altLang="zh-CN" dirty="0"/>
              <a:t>/</a:t>
            </a:r>
          </a:p>
          <a:p>
            <a:pPr lvl="1"/>
            <a:r>
              <a:rPr lang="zh-CN" altLang="en-US" dirty="0"/>
              <a:t>求余： </a:t>
            </a:r>
            <a:r>
              <a:rPr lang="en-US" altLang="zh-CN" dirty="0"/>
              <a:t>	%</a:t>
            </a:r>
          </a:p>
          <a:p>
            <a:pPr lvl="2"/>
            <a:r>
              <a:rPr lang="zh-CN" altLang="en-US" dirty="0"/>
              <a:t>如求</a:t>
            </a:r>
            <a:r>
              <a:rPr lang="en-US" altLang="zh-CN" dirty="0"/>
              <a:t>21</a:t>
            </a:r>
            <a:r>
              <a:rPr lang="zh-CN" altLang="en-US" dirty="0"/>
              <a:t>整除</a:t>
            </a:r>
            <a:r>
              <a:rPr lang="en-US" altLang="zh-CN" dirty="0"/>
              <a:t>4</a:t>
            </a:r>
            <a:r>
              <a:rPr lang="zh-CN" altLang="en-US" dirty="0"/>
              <a:t>的余数，可用下式表示：</a:t>
            </a:r>
            <a:r>
              <a:rPr lang="en-US" altLang="zh-CN" dirty="0"/>
              <a:t>21%4</a:t>
            </a:r>
          </a:p>
          <a:p>
            <a:pPr lvl="2"/>
            <a:r>
              <a:rPr lang="zh-CN" altLang="en-US" dirty="0"/>
              <a:t>语句  </a:t>
            </a:r>
            <a:r>
              <a:rPr lang="en-US" altLang="zh-CN" dirty="0" err="1"/>
              <a:t>cout</a:t>
            </a:r>
            <a:r>
              <a:rPr lang="en-US" altLang="zh-CN" dirty="0"/>
              <a:t>  &lt;&lt; 21%4 &lt;&lt; </a:t>
            </a:r>
            <a:r>
              <a:rPr lang="en-US" altLang="zh-CN" dirty="0" err="1"/>
              <a:t>endl</a:t>
            </a:r>
            <a:r>
              <a:rPr lang="en-US" altLang="zh-CN" dirty="0"/>
              <a:t>; </a:t>
            </a:r>
          </a:p>
          <a:p>
            <a:pPr lvl="2"/>
            <a:r>
              <a:rPr lang="zh-CN" altLang="en-US" dirty="0"/>
              <a:t>输出是</a:t>
            </a:r>
            <a:r>
              <a:rPr lang="en-US" altLang="zh-CN" dirty="0"/>
              <a:t>1</a:t>
            </a:r>
          </a:p>
          <a:p>
            <a:pPr marL="0" indent="0">
              <a:buNone/>
            </a:pPr>
            <a:endParaRPr lang="en-US" dirty="0"/>
          </a:p>
        </p:txBody>
      </p:sp>
    </p:spTree>
    <p:extLst>
      <p:ext uri="{BB962C8B-B14F-4D97-AF65-F5344CB8AC3E}">
        <p14:creationId xmlns:p14="http://schemas.microsoft.com/office/powerpoint/2010/main" val="197116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7B42003-965E-43B6-AA06-CE093A6DF493}"/>
              </a:ext>
            </a:extLst>
          </p:cNvPr>
          <p:cNvSpPr>
            <a:spLocks noGrp="1"/>
          </p:cNvSpPr>
          <p:nvPr>
            <p:ph type="ctrTitle"/>
          </p:nvPr>
        </p:nvSpPr>
        <p:spPr/>
        <p:txBody>
          <a:bodyPr/>
          <a:lstStyle/>
          <a:p>
            <a:r>
              <a:rPr lang="zh-CN" altLang="en-US" dirty="0"/>
              <a:t>算法简介</a:t>
            </a:r>
            <a:endParaRPr lang="en-US" dirty="0"/>
          </a:p>
        </p:txBody>
      </p:sp>
    </p:spTree>
    <p:extLst>
      <p:ext uri="{BB962C8B-B14F-4D97-AF65-F5344CB8AC3E}">
        <p14:creationId xmlns:p14="http://schemas.microsoft.com/office/powerpoint/2010/main" val="2105386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算法和数据结构的概念</a:t>
            </a:r>
            <a:endParaRPr lang="en-US" dirty="0"/>
          </a:p>
        </p:txBody>
      </p:sp>
      <p:sp>
        <p:nvSpPr>
          <p:cNvPr id="3" name="Content Placeholder 2"/>
          <p:cNvSpPr>
            <a:spLocks noGrp="1"/>
          </p:cNvSpPr>
          <p:nvPr>
            <p:ph idx="1"/>
          </p:nvPr>
        </p:nvSpPr>
        <p:spPr/>
        <p:txBody>
          <a:bodyPr>
            <a:normAutofit/>
          </a:bodyPr>
          <a:lstStyle/>
          <a:p>
            <a:pPr>
              <a:lnSpc>
                <a:spcPct val="90000"/>
              </a:lnSpc>
              <a:defRPr/>
            </a:pPr>
            <a:r>
              <a:rPr lang="zh-CN" altLang="en-US" sz="2800" dirty="0">
                <a:solidFill>
                  <a:srgbClr val="FF0000"/>
                </a:solidFill>
              </a:rPr>
              <a:t>算法</a:t>
            </a:r>
            <a:r>
              <a:rPr lang="zh-CN" altLang="en-US" sz="2800" dirty="0"/>
              <a:t>（</a:t>
            </a:r>
            <a:r>
              <a:rPr lang="en-US" altLang="zh-CN" sz="2800" dirty="0"/>
              <a:t>algorithm</a:t>
            </a:r>
            <a:r>
              <a:rPr lang="zh-CN" altLang="en-US" sz="2800" dirty="0"/>
              <a:t>）</a:t>
            </a:r>
            <a:r>
              <a:rPr lang="zh-CN" altLang="zh-CN" sz="2800" dirty="0"/>
              <a:t>用有穷多步去解决某一特定</a:t>
            </a:r>
            <a:r>
              <a:rPr lang="zh-CN" altLang="en-US" sz="2800" dirty="0"/>
              <a:t>问题的</a:t>
            </a:r>
            <a:r>
              <a:rPr lang="zh-CN" altLang="zh-CN" sz="2800" dirty="0"/>
              <a:t>规则，或称解题过程的精确描述。</a:t>
            </a:r>
          </a:p>
          <a:p>
            <a:pPr>
              <a:lnSpc>
                <a:spcPct val="90000"/>
              </a:lnSpc>
              <a:defRPr/>
            </a:pPr>
            <a:endParaRPr lang="en-US" altLang="zh-CN" sz="2800" dirty="0">
              <a:solidFill>
                <a:srgbClr val="FF0000"/>
              </a:solidFill>
            </a:endParaRPr>
          </a:p>
          <a:p>
            <a:pPr>
              <a:lnSpc>
                <a:spcPct val="90000"/>
              </a:lnSpc>
              <a:defRPr/>
            </a:pPr>
            <a:r>
              <a:rPr lang="zh-CN" altLang="zh-CN" sz="2800" dirty="0">
                <a:solidFill>
                  <a:srgbClr val="FF0000"/>
                </a:solidFill>
              </a:rPr>
              <a:t>数据结构</a:t>
            </a:r>
            <a:r>
              <a:rPr lang="zh-CN" altLang="zh-CN" sz="2800" dirty="0"/>
              <a:t>（</a:t>
            </a:r>
            <a:r>
              <a:rPr lang="en-US" altLang="zh-CN" sz="2800" dirty="0"/>
              <a:t>data structure</a:t>
            </a:r>
            <a:r>
              <a:rPr lang="zh-CN" altLang="en-US" sz="2800" dirty="0"/>
              <a:t>）</a:t>
            </a:r>
            <a:r>
              <a:rPr lang="zh-CN" altLang="zh-CN" sz="2800" dirty="0"/>
              <a:t>数据的组织形式，它既描述数据对象，又描述这个集合中数据元之间的相互关系，可以用一组能对数据元进行运算及其规则加以表示。数据结构包括数据的逻辑结构和数据的物理结构。</a:t>
            </a:r>
            <a:endParaRPr lang="zh-CN" altLang="en-US" sz="2800" dirty="0"/>
          </a:p>
          <a:p>
            <a:endParaRPr lang="en-US" dirty="0"/>
          </a:p>
        </p:txBody>
      </p:sp>
    </p:spTree>
    <p:extLst>
      <p:ext uri="{BB962C8B-B14F-4D97-AF65-F5344CB8AC3E}">
        <p14:creationId xmlns:p14="http://schemas.microsoft.com/office/powerpoint/2010/main" val="3864929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算法设计基本原则</a:t>
            </a:r>
            <a:endParaRPr lang="en-US" dirty="0"/>
          </a:p>
        </p:txBody>
      </p:sp>
      <p:sp>
        <p:nvSpPr>
          <p:cNvPr id="3" name="Content Placeholder 2"/>
          <p:cNvSpPr>
            <a:spLocks noGrp="1"/>
          </p:cNvSpPr>
          <p:nvPr>
            <p:ph idx="1"/>
          </p:nvPr>
        </p:nvSpPr>
        <p:spPr/>
        <p:txBody>
          <a:bodyPr>
            <a:normAutofit/>
          </a:bodyPr>
          <a:lstStyle/>
          <a:p>
            <a:r>
              <a:rPr lang="zh-CN" altLang="en-US" sz="2800" dirty="0"/>
              <a:t>算法设计方法的一个基本原则是</a:t>
            </a:r>
            <a:r>
              <a:rPr lang="zh-CN" altLang="en-US" sz="2800" dirty="0">
                <a:solidFill>
                  <a:srgbClr val="FF0000"/>
                </a:solidFill>
              </a:rPr>
              <a:t>抽象</a:t>
            </a:r>
            <a:endParaRPr lang="en-US" altLang="zh-CN" sz="2800" dirty="0"/>
          </a:p>
          <a:p>
            <a:pPr lvl="1"/>
            <a:r>
              <a:rPr lang="zh-CN" altLang="en-US" sz="2400" dirty="0"/>
              <a:t>抽象技术的采用，使大问题分解成了相对独立的一些子问题，它们分别只涉及局部的环境和条件，可以独立地一个个地解决，从而使整个问题得到圆满解决。</a:t>
            </a:r>
          </a:p>
          <a:p>
            <a:pPr>
              <a:defRPr/>
            </a:pPr>
            <a:r>
              <a:rPr lang="zh-CN" altLang="en-US" sz="2800" dirty="0"/>
              <a:t>另外两个基本原则是</a:t>
            </a:r>
            <a:r>
              <a:rPr lang="zh-CN" altLang="en-US" sz="2800" dirty="0">
                <a:solidFill>
                  <a:srgbClr val="FF0000"/>
                </a:solidFill>
              </a:rPr>
              <a:t>枚举</a:t>
            </a:r>
            <a:r>
              <a:rPr lang="zh-CN" altLang="en-US" sz="2800" dirty="0"/>
              <a:t>原则和</a:t>
            </a:r>
            <a:r>
              <a:rPr lang="zh-CN" altLang="en-US" sz="2800" dirty="0">
                <a:solidFill>
                  <a:srgbClr val="FF0000"/>
                </a:solidFill>
              </a:rPr>
              <a:t>归纳</a:t>
            </a:r>
            <a:r>
              <a:rPr lang="zh-CN" altLang="en-US" sz="2800" dirty="0"/>
              <a:t>原则</a:t>
            </a:r>
            <a:endParaRPr lang="en-US" altLang="zh-CN" sz="2800" dirty="0"/>
          </a:p>
          <a:p>
            <a:pPr lvl="1">
              <a:defRPr/>
            </a:pPr>
            <a:r>
              <a:rPr lang="zh-CN" altLang="en-US" sz="2400" dirty="0"/>
              <a:t>程序中的条件选取结构是枚举原则的应用</a:t>
            </a:r>
            <a:endParaRPr lang="en-US" altLang="zh-CN" sz="2400" dirty="0"/>
          </a:p>
          <a:p>
            <a:pPr lvl="1">
              <a:defRPr/>
            </a:pPr>
            <a:r>
              <a:rPr lang="zh-CN" altLang="en-US" sz="2400" dirty="0"/>
              <a:t>循环重复结构则是归纳原则的应用。</a:t>
            </a:r>
          </a:p>
          <a:p>
            <a:pPr>
              <a:defRPr/>
            </a:pPr>
            <a:r>
              <a:rPr lang="zh-CN" altLang="en-US" sz="2800" dirty="0"/>
              <a:t>抽象、枚举和归纳，这是人们通常进行思维的方法，也是进行算法设计的基本原则。</a:t>
            </a:r>
          </a:p>
          <a:p>
            <a:endParaRPr lang="en-US" dirty="0"/>
          </a:p>
        </p:txBody>
      </p:sp>
    </p:spTree>
    <p:extLst>
      <p:ext uri="{BB962C8B-B14F-4D97-AF65-F5344CB8AC3E}">
        <p14:creationId xmlns:p14="http://schemas.microsoft.com/office/powerpoint/2010/main" val="3293421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4063" y="4608513"/>
            <a:ext cx="161131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a:effectLst>
                  <a:outerShdw blurRad="38100" dist="38100" dir="2700000" algn="tl">
                    <a:srgbClr val="C0C0C0"/>
                  </a:outerShdw>
                </a:effectLst>
              </a:rPr>
              <a:t>无处不在的计算 </a:t>
            </a:r>
            <a:r>
              <a:rPr lang="en-US" altLang="zh-CN">
                <a:effectLst>
                  <a:outerShdw blurRad="38100" dist="38100" dir="2700000" algn="tl">
                    <a:srgbClr val="C0C0C0"/>
                  </a:outerShdw>
                </a:effectLst>
              </a:rPr>
              <a:t>-</a:t>
            </a:r>
            <a:r>
              <a:rPr lang="zh-CN" altLang="en-US">
                <a:effectLst>
                  <a:outerShdw blurRad="38100" dist="38100" dir="2700000" algn="tl">
                    <a:srgbClr val="C0C0C0"/>
                  </a:outerShdw>
                </a:effectLst>
              </a:rPr>
              <a:t> </a:t>
            </a:r>
            <a:r>
              <a:rPr lang="en-US" altLang="zh-CN">
                <a:effectLst>
                  <a:outerShdw blurRad="38100" dist="38100" dir="2700000" algn="tl">
                    <a:srgbClr val="C0C0C0"/>
                  </a:outerShdw>
                </a:effectLst>
              </a:rPr>
              <a:t>1</a:t>
            </a:r>
            <a:endParaRPr lang="en-US" altLang="en-US">
              <a:effectLst>
                <a:outerShdw blurRad="38100" dist="38100" dir="2700000" algn="tl">
                  <a:srgbClr val="C0C0C0"/>
                </a:outerShdw>
              </a:effectLst>
              <a:ea typeface="华文中宋" pitchFamily="2" charset="-122"/>
            </a:endParaRPr>
          </a:p>
        </p:txBody>
      </p:sp>
      <p:sp>
        <p:nvSpPr>
          <p:cNvPr id="18435" name="Content Placeholder 2"/>
          <p:cNvSpPr>
            <a:spLocks noGrp="1"/>
          </p:cNvSpPr>
          <p:nvPr>
            <p:ph idx="1"/>
          </p:nvPr>
        </p:nvSpPr>
        <p:spPr/>
        <p:txBody>
          <a:bodyPr/>
          <a:lstStyle/>
          <a:p>
            <a:r>
              <a:rPr lang="zh-CN" altLang="en-US"/>
              <a:t>成为人类的“外脑”</a:t>
            </a:r>
            <a:r>
              <a:rPr lang="en-US" altLang="zh-CN"/>
              <a:t>……</a:t>
            </a:r>
            <a:endParaRPr lang="en-US" altLang="en-US">
              <a:ea typeface="华文中宋" pitchFamily="2" charset="-122"/>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7501" b="23000"/>
          <a:stretch/>
        </p:blipFill>
        <p:spPr>
          <a:xfrm>
            <a:off x="2339752" y="2351169"/>
            <a:ext cx="4948633" cy="1837154"/>
          </a:xfrm>
          <a:prstGeom prst="rect">
            <a:avLst/>
          </a:prstGeom>
          <a:ln>
            <a:noFill/>
          </a:ln>
          <a:effectLst>
            <a:softEdge rad="112500"/>
          </a:effectLst>
        </p:spPr>
      </p:pic>
      <p:sp>
        <p:nvSpPr>
          <p:cNvPr id="18439" name="TextBox 7"/>
          <p:cNvSpPr txBox="1">
            <a:spLocks noChangeArrowheads="1"/>
          </p:cNvSpPr>
          <p:nvPr/>
        </p:nvSpPr>
        <p:spPr bwMode="auto">
          <a:xfrm>
            <a:off x="827584" y="4119563"/>
            <a:ext cx="7323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dirty="0">
                <a:solidFill>
                  <a:srgbClr val="000000"/>
                </a:solidFill>
                <a:latin typeface="Gill Sans MT" pitchFamily="34" charset="0"/>
                <a:ea typeface="华文中宋" pitchFamily="2" charset="-122"/>
              </a:rPr>
              <a:t>Google</a:t>
            </a:r>
            <a:r>
              <a:rPr lang="zh-CN" altLang="en-US" sz="2400" dirty="0">
                <a:solidFill>
                  <a:srgbClr val="000000"/>
                </a:solidFill>
                <a:latin typeface="Gill Sans MT" pitchFamily="34" charset="0"/>
                <a:ea typeface="华文中宋" pitchFamily="2" charset="-122"/>
              </a:rPr>
              <a:t>索引网页数量：</a:t>
            </a:r>
            <a:r>
              <a:rPr lang="en-US" altLang="en-US" sz="2400" dirty="0"/>
              <a:t> 1,000,000,000,000 </a:t>
            </a:r>
            <a:r>
              <a:rPr lang="zh-CN" altLang="en-US" sz="2400" dirty="0">
                <a:solidFill>
                  <a:srgbClr val="000000"/>
                </a:solidFill>
                <a:latin typeface="Gill Sans MT" pitchFamily="34" charset="0"/>
                <a:ea typeface="华文中宋" pitchFamily="2" charset="-122"/>
              </a:rPr>
              <a:t>（</a:t>
            </a:r>
            <a:r>
              <a:rPr lang="en-US" altLang="zh-CN" sz="2400" dirty="0">
                <a:solidFill>
                  <a:srgbClr val="000000"/>
                </a:solidFill>
                <a:latin typeface="Gill Sans MT" pitchFamily="34" charset="0"/>
                <a:ea typeface="华文中宋" pitchFamily="2" charset="-122"/>
              </a:rPr>
              <a:t>2008</a:t>
            </a:r>
            <a:r>
              <a:rPr lang="zh-CN" altLang="en-US" sz="2400" dirty="0">
                <a:solidFill>
                  <a:srgbClr val="000000"/>
                </a:solidFill>
                <a:latin typeface="Gill Sans MT" pitchFamily="34" charset="0"/>
                <a:ea typeface="华文中宋" pitchFamily="2" charset="-122"/>
              </a:rPr>
              <a:t>年</a:t>
            </a:r>
            <a:r>
              <a:rPr lang="en-US" altLang="zh-CN" sz="2400" dirty="0">
                <a:solidFill>
                  <a:srgbClr val="000000"/>
                </a:solidFill>
                <a:latin typeface="Gill Sans MT" pitchFamily="34" charset="0"/>
                <a:ea typeface="华文中宋" pitchFamily="2" charset="-122"/>
              </a:rPr>
              <a:t>)</a:t>
            </a:r>
            <a:endParaRPr lang="en-US" altLang="en-US" sz="2400" dirty="0">
              <a:solidFill>
                <a:srgbClr val="000000"/>
              </a:solidFill>
              <a:latin typeface="Gill Sans MT" pitchFamily="34" charset="0"/>
            </a:endParaRPr>
          </a:p>
        </p:txBody>
      </p:sp>
      <p:pic>
        <p:nvPicPr>
          <p:cNvPr id="1844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08650" y="4724400"/>
            <a:ext cx="2103438"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Arrow 9"/>
          <p:cNvSpPr/>
          <p:nvPr/>
        </p:nvSpPr>
        <p:spPr>
          <a:xfrm>
            <a:off x="4283968" y="5157192"/>
            <a:ext cx="972815" cy="576064"/>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2959619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算法的性质</a:t>
            </a:r>
            <a:endParaRPr lang="en-US" dirty="0"/>
          </a:p>
        </p:txBody>
      </p:sp>
      <p:sp>
        <p:nvSpPr>
          <p:cNvPr id="3" name="Content Placeholder 2"/>
          <p:cNvSpPr>
            <a:spLocks noGrp="1"/>
          </p:cNvSpPr>
          <p:nvPr>
            <p:ph idx="1"/>
          </p:nvPr>
        </p:nvSpPr>
        <p:spPr/>
        <p:txBody>
          <a:bodyPr>
            <a:normAutofit/>
          </a:bodyPr>
          <a:lstStyle/>
          <a:p>
            <a:r>
              <a:rPr lang="zh-CN" altLang="en-US" sz="2400" dirty="0">
                <a:solidFill>
                  <a:srgbClr val="FF0000"/>
                </a:solidFill>
              </a:rPr>
              <a:t>有穷性</a:t>
            </a:r>
            <a:r>
              <a:rPr lang="zh-CN" altLang="en-US" sz="2400" dirty="0"/>
              <a:t>：包含有限的操作步骤</a:t>
            </a:r>
          </a:p>
          <a:p>
            <a:r>
              <a:rPr lang="zh-CN" altLang="en-US" sz="2400" dirty="0">
                <a:solidFill>
                  <a:srgbClr val="FF0000"/>
                </a:solidFill>
              </a:rPr>
              <a:t>确定性</a:t>
            </a:r>
            <a:r>
              <a:rPr lang="zh-CN" altLang="en-US" sz="2400" dirty="0"/>
              <a:t>：算法中的每一个步骤都应当是确定的 </a:t>
            </a:r>
          </a:p>
          <a:p>
            <a:r>
              <a:rPr lang="zh-CN" altLang="en-US" sz="2400" dirty="0">
                <a:solidFill>
                  <a:srgbClr val="FF0000"/>
                </a:solidFill>
              </a:rPr>
              <a:t>有零个或多个输入</a:t>
            </a:r>
            <a:r>
              <a:rPr lang="zh-CN" altLang="en-US" sz="2400" dirty="0"/>
              <a:t>：输入是指在执行算法时需要从外界取得必要的信息 </a:t>
            </a:r>
          </a:p>
          <a:p>
            <a:r>
              <a:rPr lang="zh-CN" altLang="en-US" sz="2400" dirty="0">
                <a:solidFill>
                  <a:srgbClr val="FF0000"/>
                </a:solidFill>
              </a:rPr>
              <a:t>有一个或多个输出</a:t>
            </a:r>
            <a:r>
              <a:rPr lang="zh-CN" altLang="en-US" sz="2400" dirty="0"/>
              <a:t>：算法的目的是为了求解，“解” 就是输出 </a:t>
            </a:r>
          </a:p>
          <a:p>
            <a:r>
              <a:rPr lang="zh-CN" altLang="en-US" sz="2400" dirty="0">
                <a:solidFill>
                  <a:srgbClr val="FF0000"/>
                </a:solidFill>
              </a:rPr>
              <a:t>有效性</a:t>
            </a:r>
            <a:r>
              <a:rPr lang="zh-CN" altLang="en-US" sz="2400" dirty="0"/>
              <a:t>：算法中的每一个步骤都应当能有效地执行，并得到确定的结果 。</a:t>
            </a:r>
          </a:p>
          <a:p>
            <a:endParaRPr lang="en-US" dirty="0"/>
          </a:p>
        </p:txBody>
      </p:sp>
    </p:spTree>
    <p:extLst>
      <p:ext uri="{BB962C8B-B14F-4D97-AF65-F5344CB8AC3E}">
        <p14:creationId xmlns:p14="http://schemas.microsoft.com/office/powerpoint/2010/main" val="2327422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算法的组成要素</a:t>
            </a:r>
            <a:endParaRPr lang="en-US" dirty="0"/>
          </a:p>
        </p:txBody>
      </p:sp>
      <p:sp>
        <p:nvSpPr>
          <p:cNvPr id="5" name="Content Placeholder 4"/>
          <p:cNvSpPr>
            <a:spLocks noGrp="1"/>
          </p:cNvSpPr>
          <p:nvPr>
            <p:ph sz="half" idx="1"/>
          </p:nvPr>
        </p:nvSpPr>
        <p:spPr>
          <a:xfrm>
            <a:off x="499188" y="1260000"/>
            <a:ext cx="4015663" cy="3977640"/>
          </a:xfrm>
        </p:spPr>
        <p:txBody>
          <a:bodyPr/>
          <a:lstStyle/>
          <a:p>
            <a:r>
              <a:rPr lang="zh-CN" altLang="en-US" sz="2800" dirty="0"/>
              <a:t>操作</a:t>
            </a:r>
          </a:p>
          <a:p>
            <a:pPr lvl="1"/>
            <a:r>
              <a:rPr lang="zh-CN" altLang="en-US" sz="2400" dirty="0"/>
              <a:t>算术运算</a:t>
            </a:r>
          </a:p>
          <a:p>
            <a:pPr lvl="1"/>
            <a:r>
              <a:rPr lang="zh-CN" altLang="en-US" sz="2400" dirty="0"/>
              <a:t>逻辑运算</a:t>
            </a:r>
          </a:p>
          <a:p>
            <a:pPr lvl="1"/>
            <a:r>
              <a:rPr lang="zh-CN" altLang="en-US" sz="2400" dirty="0"/>
              <a:t>关系运算</a:t>
            </a:r>
          </a:p>
          <a:p>
            <a:pPr lvl="1"/>
            <a:r>
              <a:rPr lang="zh-CN" altLang="en-US" sz="2400" dirty="0"/>
              <a:t>函数运算</a:t>
            </a:r>
          </a:p>
          <a:p>
            <a:pPr lvl="1"/>
            <a:r>
              <a:rPr lang="zh-CN" altLang="en-US" sz="2400" dirty="0"/>
              <a:t>位运算</a:t>
            </a:r>
          </a:p>
          <a:p>
            <a:pPr lvl="1"/>
            <a:r>
              <a:rPr lang="en-US" altLang="zh-CN" sz="2400" dirty="0"/>
              <a:t>I/O</a:t>
            </a:r>
            <a:r>
              <a:rPr lang="zh-CN" altLang="en-US" sz="2400" dirty="0"/>
              <a:t>操作</a:t>
            </a:r>
          </a:p>
          <a:p>
            <a:pPr lvl="1"/>
            <a:r>
              <a:rPr lang="en-US" altLang="zh-CN" sz="2400" dirty="0"/>
              <a:t>……</a:t>
            </a:r>
          </a:p>
          <a:p>
            <a:endParaRPr lang="en-US" dirty="0"/>
          </a:p>
        </p:txBody>
      </p:sp>
      <p:sp>
        <p:nvSpPr>
          <p:cNvPr id="6" name="Content Placeholder 5"/>
          <p:cNvSpPr>
            <a:spLocks noGrp="1"/>
          </p:cNvSpPr>
          <p:nvPr>
            <p:ph sz="half" idx="2"/>
          </p:nvPr>
        </p:nvSpPr>
        <p:spPr/>
        <p:txBody>
          <a:bodyPr/>
          <a:lstStyle/>
          <a:p>
            <a:r>
              <a:rPr lang="zh-CN" altLang="en-US" sz="2800" dirty="0"/>
              <a:t>控制结构</a:t>
            </a:r>
          </a:p>
          <a:p>
            <a:pPr lvl="1"/>
            <a:r>
              <a:rPr lang="zh-CN" altLang="en-US" sz="2400" dirty="0"/>
              <a:t>顺序</a:t>
            </a:r>
          </a:p>
          <a:p>
            <a:pPr lvl="1"/>
            <a:r>
              <a:rPr lang="zh-CN" altLang="en-US" sz="2400" dirty="0"/>
              <a:t>选择</a:t>
            </a:r>
          </a:p>
          <a:p>
            <a:pPr lvl="1"/>
            <a:r>
              <a:rPr lang="zh-CN" altLang="en-US" sz="2400" dirty="0"/>
              <a:t>重复</a:t>
            </a:r>
          </a:p>
          <a:p>
            <a:endParaRPr lang="en-US" dirty="0"/>
          </a:p>
        </p:txBody>
      </p:sp>
    </p:spTree>
    <p:extLst>
      <p:ext uri="{BB962C8B-B14F-4D97-AF65-F5344CB8AC3E}">
        <p14:creationId xmlns:p14="http://schemas.microsoft.com/office/powerpoint/2010/main" val="1602189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程序结构</a:t>
            </a:r>
            <a:endParaRPr lang="en-US" dirty="0"/>
          </a:p>
        </p:txBody>
      </p:sp>
      <p:sp>
        <p:nvSpPr>
          <p:cNvPr id="6" name="Content Placeholder 5"/>
          <p:cNvSpPr>
            <a:spLocks noGrp="1"/>
          </p:cNvSpPr>
          <p:nvPr>
            <p:ph idx="1"/>
          </p:nvPr>
        </p:nvSpPr>
        <p:spPr>
          <a:xfrm>
            <a:off x="685800" y="1408922"/>
            <a:ext cx="8134672" cy="4763278"/>
          </a:xfrm>
        </p:spPr>
        <p:txBody>
          <a:bodyPr>
            <a:normAutofit/>
          </a:bodyPr>
          <a:lstStyle/>
          <a:p>
            <a:r>
              <a:rPr lang="zh-CN" altLang="en-US" sz="2800" dirty="0"/>
              <a:t>程序结构包括两个方面：</a:t>
            </a:r>
          </a:p>
          <a:p>
            <a:pPr lvl="1"/>
            <a:r>
              <a:rPr lang="zh-CN" altLang="en-US" sz="2400" dirty="0"/>
              <a:t>数据结构</a:t>
            </a:r>
          </a:p>
          <a:p>
            <a:pPr lvl="1"/>
            <a:r>
              <a:rPr lang="zh-CN" altLang="en-US" sz="2400" dirty="0"/>
              <a:t>控制结构</a:t>
            </a:r>
          </a:p>
          <a:p>
            <a:r>
              <a:rPr lang="en-US" altLang="zh-CN" sz="2800" dirty="0"/>
              <a:t>1966</a:t>
            </a:r>
            <a:r>
              <a:rPr lang="zh-CN" altLang="en-US" sz="2800" dirty="0"/>
              <a:t>年，</a:t>
            </a:r>
            <a:r>
              <a:rPr lang="en-US" altLang="zh-CN" sz="2800" dirty="0" err="1"/>
              <a:t>Bohm</a:t>
            </a:r>
            <a:r>
              <a:rPr lang="zh-CN" altLang="en-US" sz="2800" dirty="0"/>
              <a:t>和</a:t>
            </a:r>
            <a:r>
              <a:rPr lang="en-US" altLang="zh-CN" sz="2800" dirty="0" err="1"/>
              <a:t>Jacopini</a:t>
            </a:r>
            <a:r>
              <a:rPr lang="zh-CN" altLang="en-US" sz="2800" dirty="0"/>
              <a:t>证明了程序设计语言中只要有三种形式的控制结构，就足以表示出各式各样的其它形式的结构。这三种基本控制结构是</a:t>
            </a:r>
            <a:r>
              <a:rPr lang="zh-CN" altLang="en-US" sz="2800" dirty="0">
                <a:solidFill>
                  <a:srgbClr val="FF0000"/>
                </a:solidFill>
              </a:rPr>
              <a:t>顺序、选择和重复</a:t>
            </a:r>
            <a:r>
              <a:rPr lang="zh-CN" altLang="en-US" sz="2800" dirty="0"/>
              <a:t>。</a:t>
            </a:r>
          </a:p>
          <a:p>
            <a:r>
              <a:rPr lang="zh-CN" altLang="en-US" sz="2800" dirty="0"/>
              <a:t>这三种结构有一个共同的特征，每种结构严格地只有一个入口和一个出口。</a:t>
            </a:r>
          </a:p>
        </p:txBody>
      </p:sp>
    </p:spTree>
    <p:extLst>
      <p:ext uri="{BB962C8B-B14F-4D97-AF65-F5344CB8AC3E}">
        <p14:creationId xmlns:p14="http://schemas.microsoft.com/office/powerpoint/2010/main" val="40364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顺序结构</a:t>
            </a:r>
            <a:endParaRPr lang="en-US" dirty="0"/>
          </a:p>
        </p:txBody>
      </p:sp>
      <p:sp>
        <p:nvSpPr>
          <p:cNvPr id="5" name="Content Placeholder 4"/>
          <p:cNvSpPr>
            <a:spLocks noGrp="1"/>
          </p:cNvSpPr>
          <p:nvPr>
            <p:ph sz="half" idx="1"/>
          </p:nvPr>
        </p:nvSpPr>
        <p:spPr>
          <a:xfrm>
            <a:off x="685799" y="2194560"/>
            <a:ext cx="4038601" cy="3977640"/>
          </a:xfrm>
        </p:spPr>
        <p:txBody>
          <a:bodyPr/>
          <a:lstStyle/>
          <a:p>
            <a:r>
              <a:rPr lang="zh-CN" altLang="en-US" sz="2400" dirty="0"/>
              <a:t>语句的执行顺序与书写顺序一致。</a:t>
            </a:r>
          </a:p>
          <a:p>
            <a:r>
              <a:rPr lang="zh-CN" altLang="en-US" sz="2400" dirty="0"/>
              <a:t>这是一种理想的结构，但仅有这种结构不可能处理复杂的问题。</a:t>
            </a:r>
          </a:p>
          <a:p>
            <a:endParaRPr lang="en-US" dirty="0"/>
          </a:p>
        </p:txBody>
      </p:sp>
      <p:grpSp>
        <p:nvGrpSpPr>
          <p:cNvPr id="7" name="Group 4"/>
          <p:cNvGrpSpPr>
            <a:grpSpLocks/>
          </p:cNvGrpSpPr>
          <p:nvPr/>
        </p:nvGrpSpPr>
        <p:grpSpPr bwMode="auto">
          <a:xfrm>
            <a:off x="5638800" y="2196531"/>
            <a:ext cx="1981200" cy="3352800"/>
            <a:chOff x="288" y="1488"/>
            <a:chExt cx="1248" cy="2112"/>
          </a:xfrm>
        </p:grpSpPr>
        <p:sp>
          <p:nvSpPr>
            <p:cNvPr id="8" name="Rectangle 5"/>
            <p:cNvSpPr>
              <a:spLocks noChangeArrowheads="1"/>
            </p:cNvSpPr>
            <p:nvPr/>
          </p:nvSpPr>
          <p:spPr bwMode="auto">
            <a:xfrm>
              <a:off x="576" y="1968"/>
              <a:ext cx="67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S</a:t>
              </a:r>
              <a:r>
                <a:rPr kumimoji="1" lang="en-US" altLang="zh-CN" sz="2400" baseline="-25000">
                  <a:latin typeface="Times New Roman" pitchFamily="18" charset="0"/>
                </a:rPr>
                <a:t>1</a:t>
              </a:r>
              <a:endParaRPr kumimoji="1" lang="en-US" altLang="zh-CN" sz="2400">
                <a:latin typeface="Times New Roman" pitchFamily="18" charset="0"/>
              </a:endParaRPr>
            </a:p>
          </p:txBody>
        </p:sp>
        <p:sp>
          <p:nvSpPr>
            <p:cNvPr id="9" name="Rectangle 6"/>
            <p:cNvSpPr>
              <a:spLocks noChangeArrowheads="1"/>
            </p:cNvSpPr>
            <p:nvPr/>
          </p:nvSpPr>
          <p:spPr bwMode="auto">
            <a:xfrm>
              <a:off x="576" y="2496"/>
              <a:ext cx="67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itchFamily="18" charset="0"/>
                </a:rPr>
                <a:t>S</a:t>
              </a:r>
              <a:r>
                <a:rPr kumimoji="1" lang="en-US" altLang="zh-CN" sz="2400" baseline="-25000" dirty="0">
                  <a:latin typeface="Times New Roman" pitchFamily="18" charset="0"/>
                </a:rPr>
                <a:t>2</a:t>
              </a:r>
              <a:endParaRPr kumimoji="1" lang="en-US" altLang="zh-CN" sz="2400" dirty="0">
                <a:latin typeface="Times New Roman" pitchFamily="18" charset="0"/>
              </a:endParaRPr>
            </a:p>
          </p:txBody>
        </p:sp>
        <p:sp>
          <p:nvSpPr>
            <p:cNvPr id="10" name="Line 7"/>
            <p:cNvSpPr>
              <a:spLocks noChangeShapeType="1"/>
            </p:cNvSpPr>
            <p:nvPr/>
          </p:nvSpPr>
          <p:spPr bwMode="auto">
            <a:xfrm>
              <a:off x="912" y="1488"/>
              <a:ext cx="0" cy="48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8"/>
            <p:cNvSpPr>
              <a:spLocks noChangeShapeType="1"/>
            </p:cNvSpPr>
            <p:nvPr/>
          </p:nvSpPr>
          <p:spPr bwMode="auto">
            <a:xfrm>
              <a:off x="912" y="2208"/>
              <a:ext cx="0"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9"/>
            <p:cNvSpPr>
              <a:spLocks noChangeShapeType="1"/>
            </p:cNvSpPr>
            <p:nvPr/>
          </p:nvSpPr>
          <p:spPr bwMode="auto">
            <a:xfrm>
              <a:off x="912" y="2736"/>
              <a:ext cx="0" cy="43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10"/>
            <p:cNvSpPr>
              <a:spLocks noChangeArrowheads="1"/>
            </p:cNvSpPr>
            <p:nvPr/>
          </p:nvSpPr>
          <p:spPr bwMode="auto">
            <a:xfrm>
              <a:off x="288" y="1632"/>
              <a:ext cx="1248" cy="139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1"/>
            <p:cNvSpPr txBox="1">
              <a:spLocks noChangeArrowheads="1"/>
            </p:cNvSpPr>
            <p:nvPr/>
          </p:nvSpPr>
          <p:spPr bwMode="auto">
            <a:xfrm>
              <a:off x="672" y="33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顺序</a:t>
              </a:r>
            </a:p>
          </p:txBody>
        </p:sp>
      </p:grpSp>
    </p:spTree>
    <p:extLst>
      <p:ext uri="{BB962C8B-B14F-4D97-AF65-F5344CB8AC3E}">
        <p14:creationId xmlns:p14="http://schemas.microsoft.com/office/powerpoint/2010/main" val="3455457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选择结构</a:t>
            </a:r>
            <a:endParaRPr lang="en-US" dirty="0"/>
          </a:p>
        </p:txBody>
      </p:sp>
      <p:sp>
        <p:nvSpPr>
          <p:cNvPr id="3" name="Content Placeholder 2"/>
          <p:cNvSpPr>
            <a:spLocks noGrp="1"/>
          </p:cNvSpPr>
          <p:nvPr>
            <p:ph sz="half" idx="1"/>
          </p:nvPr>
        </p:nvSpPr>
        <p:spPr/>
        <p:txBody>
          <a:bodyPr/>
          <a:lstStyle/>
          <a:p>
            <a:pPr>
              <a:defRPr/>
            </a:pPr>
            <a:r>
              <a:rPr lang="zh-CN" altLang="en-US" dirty="0"/>
              <a:t>最基本的选择结构是当程序执行到某一条语句时，要进行判断，从两种路径中选择一条。</a:t>
            </a:r>
          </a:p>
          <a:p>
            <a:pPr>
              <a:defRPr/>
            </a:pPr>
            <a:r>
              <a:rPr lang="zh-CN" altLang="en-US" dirty="0"/>
              <a:t>选择结构给程序注入了最简单的智能。</a:t>
            </a:r>
          </a:p>
          <a:p>
            <a:pPr marL="114300" indent="0">
              <a:buNone/>
            </a:pPr>
            <a:endParaRPr lang="en-US" dirty="0"/>
          </a:p>
        </p:txBody>
      </p:sp>
      <p:grpSp>
        <p:nvGrpSpPr>
          <p:cNvPr id="6" name="Group 4"/>
          <p:cNvGrpSpPr>
            <a:grpSpLocks/>
          </p:cNvGrpSpPr>
          <p:nvPr/>
        </p:nvGrpSpPr>
        <p:grpSpPr bwMode="auto">
          <a:xfrm>
            <a:off x="4495800" y="1536192"/>
            <a:ext cx="3048000" cy="3505200"/>
            <a:chOff x="1728" y="1392"/>
            <a:chExt cx="1920" cy="2208"/>
          </a:xfrm>
        </p:grpSpPr>
        <p:sp>
          <p:nvSpPr>
            <p:cNvPr id="7" name="AutoShape 5"/>
            <p:cNvSpPr>
              <a:spLocks noChangeArrowheads="1"/>
            </p:cNvSpPr>
            <p:nvPr/>
          </p:nvSpPr>
          <p:spPr bwMode="auto">
            <a:xfrm>
              <a:off x="2256" y="1872"/>
              <a:ext cx="816" cy="288"/>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B</a:t>
              </a:r>
            </a:p>
          </p:txBody>
        </p:sp>
        <p:sp>
          <p:nvSpPr>
            <p:cNvPr id="8" name="Rectangle 6"/>
            <p:cNvSpPr>
              <a:spLocks noChangeArrowheads="1"/>
            </p:cNvSpPr>
            <p:nvPr/>
          </p:nvSpPr>
          <p:spPr bwMode="auto">
            <a:xfrm>
              <a:off x="1872" y="2400"/>
              <a:ext cx="67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S</a:t>
              </a:r>
              <a:r>
                <a:rPr kumimoji="1" lang="en-US" altLang="zh-CN" sz="2400" baseline="-25000">
                  <a:latin typeface="Times New Roman" pitchFamily="18" charset="0"/>
                </a:rPr>
                <a:t>1</a:t>
              </a:r>
              <a:endParaRPr kumimoji="1" lang="en-US" altLang="zh-CN" sz="2400">
                <a:latin typeface="Times New Roman" pitchFamily="18" charset="0"/>
              </a:endParaRPr>
            </a:p>
          </p:txBody>
        </p:sp>
        <p:sp>
          <p:nvSpPr>
            <p:cNvPr id="9" name="Rectangle 7"/>
            <p:cNvSpPr>
              <a:spLocks noChangeArrowheads="1"/>
            </p:cNvSpPr>
            <p:nvPr/>
          </p:nvSpPr>
          <p:spPr bwMode="auto">
            <a:xfrm>
              <a:off x="2784" y="2400"/>
              <a:ext cx="67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S</a:t>
              </a:r>
              <a:r>
                <a:rPr kumimoji="1" lang="en-US" altLang="zh-CN" sz="2400" baseline="-25000">
                  <a:latin typeface="Times New Roman" pitchFamily="18" charset="0"/>
                </a:rPr>
                <a:t>2</a:t>
              </a:r>
              <a:endParaRPr kumimoji="1" lang="en-US" altLang="zh-CN" sz="2400">
                <a:latin typeface="Times New Roman" pitchFamily="18" charset="0"/>
              </a:endParaRPr>
            </a:p>
          </p:txBody>
        </p:sp>
        <p:sp>
          <p:nvSpPr>
            <p:cNvPr id="10" name="Line 8"/>
            <p:cNvSpPr>
              <a:spLocks noChangeShapeType="1"/>
            </p:cNvSpPr>
            <p:nvPr/>
          </p:nvSpPr>
          <p:spPr bwMode="auto">
            <a:xfrm flipH="1">
              <a:off x="2160" y="201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p:cNvSpPr>
              <a:spLocks noChangeShapeType="1"/>
            </p:cNvSpPr>
            <p:nvPr/>
          </p:nvSpPr>
          <p:spPr bwMode="auto">
            <a:xfrm>
              <a:off x="2160" y="2016"/>
              <a:ext cx="0" cy="384"/>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p:cNvSpPr>
              <a:spLocks noChangeShapeType="1"/>
            </p:cNvSpPr>
            <p:nvPr/>
          </p:nvSpPr>
          <p:spPr bwMode="auto">
            <a:xfrm>
              <a:off x="3024" y="201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p:cNvSpPr>
              <a:spLocks noChangeShapeType="1"/>
            </p:cNvSpPr>
            <p:nvPr/>
          </p:nvSpPr>
          <p:spPr bwMode="auto">
            <a:xfrm>
              <a:off x="3120" y="2016"/>
              <a:ext cx="0" cy="384"/>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p:cNvSpPr>
              <a:spLocks noChangeShapeType="1"/>
            </p:cNvSpPr>
            <p:nvPr/>
          </p:nvSpPr>
          <p:spPr bwMode="auto">
            <a:xfrm>
              <a:off x="2160"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p:cNvSpPr>
              <a:spLocks noChangeShapeType="1"/>
            </p:cNvSpPr>
            <p:nvPr/>
          </p:nvSpPr>
          <p:spPr bwMode="auto">
            <a:xfrm>
              <a:off x="3120"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p:cNvSpPr>
              <a:spLocks noChangeShapeType="1"/>
            </p:cNvSpPr>
            <p:nvPr/>
          </p:nvSpPr>
          <p:spPr bwMode="auto">
            <a:xfrm>
              <a:off x="2160" y="273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p:cNvSpPr>
              <a:spLocks noChangeShapeType="1"/>
            </p:cNvSpPr>
            <p:nvPr/>
          </p:nvSpPr>
          <p:spPr bwMode="auto">
            <a:xfrm>
              <a:off x="2592" y="2736"/>
              <a:ext cx="0" cy="43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p:cNvSpPr>
              <a:spLocks noChangeShapeType="1"/>
            </p:cNvSpPr>
            <p:nvPr/>
          </p:nvSpPr>
          <p:spPr bwMode="auto">
            <a:xfrm>
              <a:off x="2640" y="1392"/>
              <a:ext cx="0" cy="48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17"/>
            <p:cNvSpPr>
              <a:spLocks noChangeArrowheads="1"/>
            </p:cNvSpPr>
            <p:nvPr/>
          </p:nvSpPr>
          <p:spPr bwMode="auto">
            <a:xfrm>
              <a:off x="1728" y="1632"/>
              <a:ext cx="1920" cy="139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18"/>
            <p:cNvSpPr txBox="1">
              <a:spLocks noChangeArrowheads="1"/>
            </p:cNvSpPr>
            <p:nvPr/>
          </p:nvSpPr>
          <p:spPr bwMode="auto">
            <a:xfrm>
              <a:off x="2352" y="33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选择</a:t>
              </a:r>
            </a:p>
          </p:txBody>
        </p:sp>
      </p:grpSp>
    </p:spTree>
    <p:extLst>
      <p:ext uri="{BB962C8B-B14F-4D97-AF65-F5344CB8AC3E}">
        <p14:creationId xmlns:p14="http://schemas.microsoft.com/office/powerpoint/2010/main" val="171357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循环结构</a:t>
            </a:r>
            <a:endParaRPr lang="en-US" dirty="0"/>
          </a:p>
        </p:txBody>
      </p:sp>
      <p:sp>
        <p:nvSpPr>
          <p:cNvPr id="3" name="Content Placeholder 2"/>
          <p:cNvSpPr>
            <a:spLocks noGrp="1"/>
          </p:cNvSpPr>
          <p:nvPr>
            <p:ph sz="half" idx="1"/>
          </p:nvPr>
        </p:nvSpPr>
        <p:spPr>
          <a:xfrm>
            <a:off x="685800" y="2194560"/>
            <a:ext cx="3955426" cy="3977640"/>
          </a:xfrm>
        </p:spPr>
        <p:txBody>
          <a:bodyPr/>
          <a:lstStyle/>
          <a:p>
            <a:r>
              <a:rPr lang="zh-CN" altLang="en-US" sz="2400" dirty="0"/>
              <a:t>循环结构又称重复结构。</a:t>
            </a:r>
          </a:p>
          <a:p>
            <a:r>
              <a:rPr lang="zh-CN" altLang="en-US" sz="2400" dirty="0"/>
              <a:t>这种结构是将一条或多条语句重复地执行若干遍。在重复执行过程中，变量或程序的外部环境将发生变化。</a:t>
            </a:r>
          </a:p>
          <a:p>
            <a:r>
              <a:rPr lang="zh-CN" altLang="en-US" sz="2400" dirty="0"/>
              <a:t>一般情况下，循环要有终止条件。</a:t>
            </a:r>
          </a:p>
          <a:p>
            <a:endParaRPr lang="en-US" dirty="0"/>
          </a:p>
        </p:txBody>
      </p:sp>
      <p:grpSp>
        <p:nvGrpSpPr>
          <p:cNvPr id="6" name="Group 4"/>
          <p:cNvGrpSpPr>
            <a:grpSpLocks/>
          </p:cNvGrpSpPr>
          <p:nvPr/>
        </p:nvGrpSpPr>
        <p:grpSpPr bwMode="auto">
          <a:xfrm>
            <a:off x="5457575" y="1957904"/>
            <a:ext cx="2539752" cy="4026408"/>
            <a:chOff x="3888" y="1392"/>
            <a:chExt cx="1344" cy="2208"/>
          </a:xfrm>
        </p:grpSpPr>
        <p:grpSp>
          <p:nvGrpSpPr>
            <p:cNvPr id="7" name="Group 5"/>
            <p:cNvGrpSpPr>
              <a:grpSpLocks/>
            </p:cNvGrpSpPr>
            <p:nvPr/>
          </p:nvGrpSpPr>
          <p:grpSpPr bwMode="auto">
            <a:xfrm>
              <a:off x="3888" y="1392"/>
              <a:ext cx="1344" cy="1632"/>
              <a:chOff x="3888" y="1392"/>
              <a:chExt cx="1344" cy="1632"/>
            </a:xfrm>
          </p:grpSpPr>
          <p:sp>
            <p:nvSpPr>
              <p:cNvPr id="9" name="Rectangle 6"/>
              <p:cNvSpPr>
                <a:spLocks noChangeArrowheads="1"/>
              </p:cNvSpPr>
              <p:nvPr/>
            </p:nvSpPr>
            <p:spPr bwMode="auto">
              <a:xfrm>
                <a:off x="4128" y="2400"/>
                <a:ext cx="67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itchFamily="18" charset="0"/>
                  </a:rPr>
                  <a:t>S</a:t>
                </a:r>
                <a:r>
                  <a:rPr kumimoji="1" lang="en-US" altLang="zh-CN" sz="2400" baseline="-25000" dirty="0">
                    <a:latin typeface="Times New Roman" pitchFamily="18" charset="0"/>
                  </a:rPr>
                  <a:t>1</a:t>
                </a:r>
                <a:endParaRPr kumimoji="1" lang="en-US" altLang="zh-CN" sz="2400" dirty="0">
                  <a:latin typeface="Times New Roman" pitchFamily="18" charset="0"/>
                </a:endParaRPr>
              </a:p>
            </p:txBody>
          </p:sp>
          <p:sp>
            <p:nvSpPr>
              <p:cNvPr id="10" name="AutoShape 7"/>
              <p:cNvSpPr>
                <a:spLocks noChangeArrowheads="1"/>
              </p:cNvSpPr>
              <p:nvPr/>
            </p:nvSpPr>
            <p:spPr bwMode="auto">
              <a:xfrm>
                <a:off x="4080" y="1872"/>
                <a:ext cx="816" cy="288"/>
              </a:xfrm>
              <a:prstGeom prst="flowChartDecis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B</a:t>
                </a:r>
              </a:p>
            </p:txBody>
          </p:sp>
          <p:sp>
            <p:nvSpPr>
              <p:cNvPr id="11" name="Line 8"/>
              <p:cNvSpPr>
                <a:spLocks noChangeShapeType="1"/>
              </p:cNvSpPr>
              <p:nvPr/>
            </p:nvSpPr>
            <p:spPr bwMode="auto">
              <a:xfrm>
                <a:off x="4490" y="2160"/>
                <a:ext cx="0"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9"/>
              <p:cNvSpPr>
                <a:spLocks noChangeShapeType="1"/>
              </p:cNvSpPr>
              <p:nvPr/>
            </p:nvSpPr>
            <p:spPr bwMode="auto">
              <a:xfrm>
                <a:off x="4464"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0"/>
              <p:cNvSpPr>
                <a:spLocks noChangeShapeType="1"/>
              </p:cNvSpPr>
              <p:nvPr/>
            </p:nvSpPr>
            <p:spPr bwMode="auto">
              <a:xfrm flipH="1">
                <a:off x="4032" y="273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1"/>
              <p:cNvSpPr>
                <a:spLocks noChangeShapeType="1"/>
              </p:cNvSpPr>
              <p:nvPr/>
            </p:nvSpPr>
            <p:spPr bwMode="auto">
              <a:xfrm>
                <a:off x="4032" y="168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2"/>
              <p:cNvSpPr>
                <a:spLocks noChangeShapeType="1"/>
              </p:cNvSpPr>
              <p:nvPr/>
            </p:nvSpPr>
            <p:spPr bwMode="auto">
              <a:xfrm>
                <a:off x="4486" y="1392"/>
                <a:ext cx="0" cy="48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3"/>
              <p:cNvSpPr>
                <a:spLocks noChangeShapeType="1"/>
              </p:cNvSpPr>
              <p:nvPr/>
            </p:nvSpPr>
            <p:spPr bwMode="auto">
              <a:xfrm>
                <a:off x="4032" y="1680"/>
                <a:ext cx="480"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4"/>
              <p:cNvSpPr>
                <a:spLocks noChangeShapeType="1"/>
              </p:cNvSpPr>
              <p:nvPr/>
            </p:nvSpPr>
            <p:spPr bwMode="auto">
              <a:xfrm>
                <a:off x="4896" y="201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5"/>
              <p:cNvSpPr>
                <a:spLocks noChangeShapeType="1"/>
              </p:cNvSpPr>
              <p:nvPr/>
            </p:nvSpPr>
            <p:spPr bwMode="auto">
              <a:xfrm>
                <a:off x="5232" y="2016"/>
                <a:ext cx="0" cy="24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16"/>
              <p:cNvSpPr>
                <a:spLocks noChangeArrowheads="1"/>
              </p:cNvSpPr>
              <p:nvPr/>
            </p:nvSpPr>
            <p:spPr bwMode="auto">
              <a:xfrm>
                <a:off x="3888" y="1632"/>
                <a:ext cx="1152" cy="139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Text Box 17"/>
            <p:cNvSpPr txBox="1">
              <a:spLocks noChangeArrowheads="1"/>
            </p:cNvSpPr>
            <p:nvPr/>
          </p:nvSpPr>
          <p:spPr bwMode="auto">
            <a:xfrm>
              <a:off x="4176" y="33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重复</a:t>
              </a:r>
            </a:p>
          </p:txBody>
        </p:sp>
      </p:grpSp>
    </p:spTree>
    <p:extLst>
      <p:ext uri="{BB962C8B-B14F-4D97-AF65-F5344CB8AC3E}">
        <p14:creationId xmlns:p14="http://schemas.microsoft.com/office/powerpoint/2010/main" val="30129875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a:t>
            </a:r>
            <a:r>
              <a:rPr lang="en-US" altLang="zh-CN" dirty="0"/>
              <a:t>N-S</a:t>
            </a:r>
            <a:r>
              <a:rPr lang="zh-CN" altLang="en-US" dirty="0"/>
              <a:t>图描述算法</a:t>
            </a:r>
            <a:endParaRPr lang="en-US" dirty="0"/>
          </a:p>
        </p:txBody>
      </p:sp>
      <p:sp>
        <p:nvSpPr>
          <p:cNvPr id="3" name="Content Placeholder 2"/>
          <p:cNvSpPr>
            <a:spLocks noGrp="1"/>
          </p:cNvSpPr>
          <p:nvPr>
            <p:ph idx="1"/>
          </p:nvPr>
        </p:nvSpPr>
        <p:spPr/>
        <p:txBody>
          <a:bodyPr/>
          <a:lstStyle/>
          <a:p>
            <a:pPr>
              <a:defRPr/>
            </a:pPr>
            <a:r>
              <a:rPr lang="en-US" altLang="zh-CN" sz="2800" dirty="0"/>
              <a:t>1973 </a:t>
            </a:r>
            <a:r>
              <a:rPr lang="zh-CN" altLang="en-US" sz="2800" dirty="0"/>
              <a:t>年美国学者</a:t>
            </a:r>
            <a:r>
              <a:rPr lang="en-US" altLang="zh-CN" sz="2800" dirty="0" err="1"/>
              <a:t>I.Nassi</a:t>
            </a:r>
            <a:r>
              <a:rPr lang="zh-CN" altLang="en-US" sz="2800" dirty="0"/>
              <a:t>和</a:t>
            </a:r>
            <a:r>
              <a:rPr lang="en-US" altLang="zh-CN" sz="2800" dirty="0" err="1"/>
              <a:t>B.Shneiderman</a:t>
            </a:r>
            <a:r>
              <a:rPr lang="zh-CN" altLang="zh-CN" sz="2800" dirty="0"/>
              <a:t>提出了一种无流线的流程图，称为</a:t>
            </a:r>
            <a:r>
              <a:rPr lang="en-US" altLang="zh-CN" sz="2800" dirty="0"/>
              <a:t>N-S</a:t>
            </a:r>
            <a:r>
              <a:rPr lang="zh-CN" altLang="zh-CN" sz="2800" dirty="0"/>
              <a:t>图。</a:t>
            </a:r>
          </a:p>
          <a:p>
            <a:pPr>
              <a:defRPr/>
            </a:pPr>
            <a:r>
              <a:rPr lang="en-US" altLang="zh-CN" sz="2800" dirty="0"/>
              <a:t>N-S</a:t>
            </a:r>
            <a:r>
              <a:rPr lang="zh-CN" altLang="zh-CN" sz="2800" dirty="0"/>
              <a:t>图的三种基本结构如下：</a:t>
            </a:r>
            <a:endParaRPr lang="zh-CN" altLang="en-US" sz="2800" dirty="0"/>
          </a:p>
          <a:p>
            <a:endParaRPr lang="en-US" dirty="0"/>
          </a:p>
        </p:txBody>
      </p:sp>
      <p:grpSp>
        <p:nvGrpSpPr>
          <p:cNvPr id="5" name="Group 4"/>
          <p:cNvGrpSpPr>
            <a:grpSpLocks/>
          </p:cNvGrpSpPr>
          <p:nvPr/>
        </p:nvGrpSpPr>
        <p:grpSpPr bwMode="auto">
          <a:xfrm>
            <a:off x="1301452" y="3397550"/>
            <a:ext cx="1600200" cy="2209800"/>
            <a:chOff x="1056" y="2688"/>
            <a:chExt cx="1008" cy="1392"/>
          </a:xfrm>
        </p:grpSpPr>
        <p:sp>
          <p:nvSpPr>
            <p:cNvPr id="6" name="Rectangle 5"/>
            <p:cNvSpPr>
              <a:spLocks noChangeArrowheads="1"/>
            </p:cNvSpPr>
            <p:nvPr/>
          </p:nvSpPr>
          <p:spPr bwMode="auto">
            <a:xfrm>
              <a:off x="1056" y="2688"/>
              <a:ext cx="1008" cy="3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A</a:t>
              </a:r>
            </a:p>
          </p:txBody>
        </p:sp>
        <p:sp>
          <p:nvSpPr>
            <p:cNvPr id="7" name="Rectangle 6"/>
            <p:cNvSpPr>
              <a:spLocks noChangeArrowheads="1"/>
            </p:cNvSpPr>
            <p:nvPr/>
          </p:nvSpPr>
          <p:spPr bwMode="auto">
            <a:xfrm>
              <a:off x="1056" y="3024"/>
              <a:ext cx="1008" cy="3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itchFamily="18" charset="0"/>
                </a:rPr>
                <a:t>B</a:t>
              </a:r>
            </a:p>
          </p:txBody>
        </p:sp>
        <p:sp>
          <p:nvSpPr>
            <p:cNvPr id="8" name="Rectangle 7"/>
            <p:cNvSpPr>
              <a:spLocks noChangeArrowheads="1"/>
            </p:cNvSpPr>
            <p:nvPr/>
          </p:nvSpPr>
          <p:spPr bwMode="auto">
            <a:xfrm>
              <a:off x="1056" y="3360"/>
              <a:ext cx="1008" cy="3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C</a:t>
              </a:r>
            </a:p>
          </p:txBody>
        </p:sp>
        <p:sp>
          <p:nvSpPr>
            <p:cNvPr id="9" name="Text Box 8"/>
            <p:cNvSpPr txBox="1">
              <a:spLocks noChangeArrowheads="1"/>
            </p:cNvSpPr>
            <p:nvPr/>
          </p:nvSpPr>
          <p:spPr bwMode="auto">
            <a:xfrm>
              <a:off x="1296" y="379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顺序</a:t>
              </a:r>
            </a:p>
          </p:txBody>
        </p:sp>
      </p:grpSp>
      <p:grpSp>
        <p:nvGrpSpPr>
          <p:cNvPr id="10" name="Group 9"/>
          <p:cNvGrpSpPr>
            <a:grpSpLocks/>
          </p:cNvGrpSpPr>
          <p:nvPr/>
        </p:nvGrpSpPr>
        <p:grpSpPr bwMode="auto">
          <a:xfrm>
            <a:off x="3549352" y="3356992"/>
            <a:ext cx="1870075" cy="2209800"/>
            <a:chOff x="2496" y="2688"/>
            <a:chExt cx="1178" cy="1392"/>
          </a:xfrm>
        </p:grpSpPr>
        <p:sp>
          <p:nvSpPr>
            <p:cNvPr id="11" name="Rectangle 10"/>
            <p:cNvSpPr>
              <a:spLocks noChangeArrowheads="1"/>
            </p:cNvSpPr>
            <p:nvPr/>
          </p:nvSpPr>
          <p:spPr bwMode="auto">
            <a:xfrm>
              <a:off x="2496" y="2688"/>
              <a:ext cx="1104" cy="100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latin typeface="Times New Roman" pitchFamily="18" charset="0"/>
              </a:endParaRPr>
            </a:p>
            <a:p>
              <a:pPr algn="ctr"/>
              <a:r>
                <a:rPr kumimoji="1" lang="en-US" altLang="zh-CN" sz="2400">
                  <a:latin typeface="Times New Roman" pitchFamily="18" charset="0"/>
                </a:rPr>
                <a:t>A        B</a:t>
              </a:r>
            </a:p>
          </p:txBody>
        </p:sp>
        <p:sp>
          <p:nvSpPr>
            <p:cNvPr id="12" name="Line 11"/>
            <p:cNvSpPr>
              <a:spLocks noChangeShapeType="1"/>
            </p:cNvSpPr>
            <p:nvPr/>
          </p:nvSpPr>
          <p:spPr bwMode="auto">
            <a:xfrm>
              <a:off x="2496" y="3024"/>
              <a:ext cx="11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2"/>
            <p:cNvSpPr>
              <a:spLocks noChangeShapeType="1"/>
            </p:cNvSpPr>
            <p:nvPr/>
          </p:nvSpPr>
          <p:spPr bwMode="auto">
            <a:xfrm flipV="1">
              <a:off x="3024" y="3024"/>
              <a:ext cx="0" cy="6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3"/>
            <p:cNvSpPr>
              <a:spLocks noChangeShapeType="1"/>
            </p:cNvSpPr>
            <p:nvPr/>
          </p:nvSpPr>
          <p:spPr bwMode="auto">
            <a:xfrm flipV="1">
              <a:off x="3024" y="2688"/>
              <a:ext cx="576"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4"/>
            <p:cNvSpPr>
              <a:spLocks noChangeShapeType="1"/>
            </p:cNvSpPr>
            <p:nvPr/>
          </p:nvSpPr>
          <p:spPr bwMode="auto">
            <a:xfrm flipH="1" flipV="1">
              <a:off x="2496" y="2688"/>
              <a:ext cx="528"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15"/>
            <p:cNvSpPr txBox="1">
              <a:spLocks noChangeArrowheads="1"/>
            </p:cNvSpPr>
            <p:nvPr/>
          </p:nvSpPr>
          <p:spPr bwMode="auto">
            <a:xfrm>
              <a:off x="2928" y="268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en-US" altLang="zh-CN" sz="2400">
                  <a:latin typeface="Times New Roman" pitchFamily="18" charset="0"/>
                </a:rPr>
                <a:t>P</a:t>
              </a:r>
            </a:p>
          </p:txBody>
        </p:sp>
        <p:sp>
          <p:nvSpPr>
            <p:cNvPr id="17" name="Text Box 16"/>
            <p:cNvSpPr txBox="1">
              <a:spLocks noChangeArrowheads="1"/>
            </p:cNvSpPr>
            <p:nvPr/>
          </p:nvSpPr>
          <p:spPr bwMode="auto">
            <a:xfrm>
              <a:off x="2496" y="283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a:latin typeface="Times New Roman" pitchFamily="18" charset="0"/>
                </a:rPr>
                <a:t>成立</a:t>
              </a:r>
              <a:endParaRPr kumimoji="1" lang="zh-CN" altLang="en-US" sz="2400">
                <a:latin typeface="Times New Roman" pitchFamily="18" charset="0"/>
              </a:endParaRPr>
            </a:p>
          </p:txBody>
        </p:sp>
        <p:sp>
          <p:nvSpPr>
            <p:cNvPr id="18" name="Text Box 17"/>
            <p:cNvSpPr txBox="1">
              <a:spLocks noChangeArrowheads="1"/>
            </p:cNvSpPr>
            <p:nvPr/>
          </p:nvSpPr>
          <p:spPr bwMode="auto">
            <a:xfrm>
              <a:off x="3242" y="2745"/>
              <a:ext cx="43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r" eaLnBrk="1" hangingPunct="1">
                <a:lnSpc>
                  <a:spcPct val="80000"/>
                </a:lnSpc>
              </a:pPr>
              <a:r>
                <a:rPr kumimoji="1" lang="zh-CN" altLang="en-US">
                  <a:latin typeface="Times New Roman" pitchFamily="18" charset="0"/>
                </a:rPr>
                <a:t>不</a:t>
              </a:r>
            </a:p>
            <a:p>
              <a:pPr eaLnBrk="1" hangingPunct="1">
                <a:lnSpc>
                  <a:spcPct val="70000"/>
                </a:lnSpc>
              </a:pPr>
              <a:r>
                <a:rPr kumimoji="1" lang="zh-CN" altLang="en-US">
                  <a:latin typeface="Times New Roman" pitchFamily="18" charset="0"/>
                </a:rPr>
                <a:t>成立</a:t>
              </a:r>
              <a:endParaRPr kumimoji="1" lang="zh-CN" altLang="en-US" sz="2400">
                <a:latin typeface="Times New Roman" pitchFamily="18" charset="0"/>
              </a:endParaRPr>
            </a:p>
          </p:txBody>
        </p:sp>
        <p:sp>
          <p:nvSpPr>
            <p:cNvPr id="19" name="Text Box 18"/>
            <p:cNvSpPr txBox="1">
              <a:spLocks noChangeArrowheads="1"/>
            </p:cNvSpPr>
            <p:nvPr/>
          </p:nvSpPr>
          <p:spPr bwMode="auto">
            <a:xfrm>
              <a:off x="2784" y="379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选择</a:t>
              </a:r>
            </a:p>
          </p:txBody>
        </p:sp>
      </p:grpSp>
      <p:grpSp>
        <p:nvGrpSpPr>
          <p:cNvPr id="20" name="Group 19"/>
          <p:cNvGrpSpPr>
            <a:grpSpLocks/>
          </p:cNvGrpSpPr>
          <p:nvPr/>
        </p:nvGrpSpPr>
        <p:grpSpPr bwMode="auto">
          <a:xfrm>
            <a:off x="5987752" y="3356992"/>
            <a:ext cx="1752600" cy="2209800"/>
            <a:chOff x="4032" y="2688"/>
            <a:chExt cx="1104" cy="1392"/>
          </a:xfrm>
        </p:grpSpPr>
        <p:sp>
          <p:nvSpPr>
            <p:cNvPr id="21" name="Rectangle 20"/>
            <p:cNvSpPr>
              <a:spLocks noChangeArrowheads="1"/>
            </p:cNvSpPr>
            <p:nvPr/>
          </p:nvSpPr>
          <p:spPr bwMode="auto">
            <a:xfrm>
              <a:off x="4032" y="2688"/>
              <a:ext cx="1104" cy="100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latin typeface="Times New Roman" pitchFamily="18" charset="0"/>
              </a:endParaRPr>
            </a:p>
          </p:txBody>
        </p:sp>
        <p:sp>
          <p:nvSpPr>
            <p:cNvPr id="22" name="Rectangle 21"/>
            <p:cNvSpPr>
              <a:spLocks noChangeArrowheads="1"/>
            </p:cNvSpPr>
            <p:nvPr/>
          </p:nvSpPr>
          <p:spPr bwMode="auto">
            <a:xfrm>
              <a:off x="4416" y="2976"/>
              <a:ext cx="720" cy="72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A</a:t>
              </a:r>
            </a:p>
          </p:txBody>
        </p:sp>
        <p:sp>
          <p:nvSpPr>
            <p:cNvPr id="23" name="Text Box 22"/>
            <p:cNvSpPr txBox="1">
              <a:spLocks noChangeArrowheads="1"/>
            </p:cNvSpPr>
            <p:nvPr/>
          </p:nvSpPr>
          <p:spPr bwMode="auto">
            <a:xfrm>
              <a:off x="4080" y="273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000">
                  <a:latin typeface="Times New Roman" pitchFamily="18" charset="0"/>
                </a:rPr>
                <a:t>当</a:t>
              </a:r>
              <a:r>
                <a:rPr kumimoji="1" lang="en-US" altLang="zh-CN" sz="2000">
                  <a:latin typeface="Times New Roman" pitchFamily="18" charset="0"/>
                </a:rPr>
                <a:t>P</a:t>
              </a:r>
            </a:p>
          </p:txBody>
        </p:sp>
        <p:sp>
          <p:nvSpPr>
            <p:cNvPr id="24" name="Text Box 23"/>
            <p:cNvSpPr txBox="1">
              <a:spLocks noChangeArrowheads="1"/>
            </p:cNvSpPr>
            <p:nvPr/>
          </p:nvSpPr>
          <p:spPr bwMode="auto">
            <a:xfrm>
              <a:off x="4320" y="379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循环</a:t>
              </a:r>
            </a:p>
          </p:txBody>
        </p:sp>
      </p:grpSp>
    </p:spTree>
    <p:extLst>
      <p:ext uri="{BB962C8B-B14F-4D97-AF65-F5344CB8AC3E}">
        <p14:creationId xmlns:p14="http://schemas.microsoft.com/office/powerpoint/2010/main" val="1714017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eaLnBrk="1" hangingPunct="1">
              <a:defRPr/>
            </a:pPr>
            <a:r>
              <a:rPr lang="en-US" altLang="zh-CN" dirty="0"/>
              <a:t>N-S</a:t>
            </a:r>
            <a:r>
              <a:rPr lang="zh-CN" altLang="en-US" dirty="0"/>
              <a:t>的特点：</a:t>
            </a:r>
          </a:p>
        </p:txBody>
      </p:sp>
      <p:sp>
        <p:nvSpPr>
          <p:cNvPr id="382979" name="Rectangle 3"/>
          <p:cNvSpPr>
            <a:spLocks noGrp="1" noChangeArrowheads="1"/>
          </p:cNvSpPr>
          <p:nvPr>
            <p:ph idx="1"/>
          </p:nvPr>
        </p:nvSpPr>
        <p:spPr/>
        <p:txBody>
          <a:bodyPr/>
          <a:lstStyle/>
          <a:p>
            <a:pPr eaLnBrk="1" hangingPunct="1">
              <a:defRPr/>
            </a:pPr>
            <a:r>
              <a:rPr lang="en-US" altLang="zh-CN" sz="2800" dirty="0"/>
              <a:t>N-S</a:t>
            </a:r>
            <a:r>
              <a:rPr lang="zh-CN" altLang="en-US" sz="2800" dirty="0"/>
              <a:t>图的每一种基本结构都是一个矩形框，整个算法可像堆积木一样堆成。</a:t>
            </a:r>
          </a:p>
          <a:p>
            <a:pPr eaLnBrk="1" hangingPunct="1">
              <a:defRPr/>
            </a:pPr>
            <a:r>
              <a:rPr lang="en-US" altLang="zh-CN" sz="2800" dirty="0"/>
              <a:t>N-S </a:t>
            </a:r>
            <a:r>
              <a:rPr lang="zh-CN" altLang="en-US" sz="2800" dirty="0"/>
              <a:t>图保留了流程图形象直观的特点，但去掉了容易导致非结构化的流线。</a:t>
            </a:r>
          </a:p>
          <a:p>
            <a:pPr eaLnBrk="1" hangingPunct="1">
              <a:defRPr/>
            </a:pPr>
            <a:r>
              <a:rPr lang="zh-CN" altLang="en-US" sz="2800" dirty="0"/>
              <a:t>用</a:t>
            </a:r>
            <a:r>
              <a:rPr lang="en-US" altLang="zh-CN" sz="2800" dirty="0"/>
              <a:t>N-S</a:t>
            </a:r>
            <a:r>
              <a:rPr lang="zh-CN" altLang="en-US" sz="2800" dirty="0"/>
              <a:t>可以完全放心地设计出结构化的算法来。</a:t>
            </a:r>
          </a:p>
          <a:p>
            <a:pPr eaLnBrk="1" hangingPunct="1">
              <a:defRPr/>
            </a:pPr>
            <a:endParaRPr lang="zh-CN" altLang="en-US" dirty="0"/>
          </a:p>
        </p:txBody>
      </p:sp>
    </p:spTree>
    <p:extLst>
      <p:ext uri="{BB962C8B-B14F-4D97-AF65-F5344CB8AC3E}">
        <p14:creationId xmlns:p14="http://schemas.microsoft.com/office/powerpoint/2010/main" val="232874218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eaLnBrk="1" hangingPunct="1">
              <a:defRPr/>
            </a:pPr>
            <a:r>
              <a:rPr lang="zh-CN" altLang="en-US" sz="3600"/>
              <a:t>用</a:t>
            </a:r>
            <a:r>
              <a:rPr lang="en-US" altLang="zh-CN" sz="3600"/>
              <a:t>N-S</a:t>
            </a:r>
            <a:r>
              <a:rPr lang="zh-CN" altLang="en-US" sz="3600"/>
              <a:t>图表示的求</a:t>
            </a:r>
            <a:r>
              <a:rPr lang="en-US" altLang="zh-CN" sz="3600"/>
              <a:t>n!</a:t>
            </a:r>
            <a:r>
              <a:rPr lang="zh-CN" altLang="en-US" sz="3600"/>
              <a:t>的算法</a:t>
            </a:r>
          </a:p>
        </p:txBody>
      </p:sp>
      <p:sp>
        <p:nvSpPr>
          <p:cNvPr id="26628" name="Rectangle 3"/>
          <p:cNvSpPr>
            <a:spLocks noChangeArrowheads="1"/>
          </p:cNvSpPr>
          <p:nvPr/>
        </p:nvSpPr>
        <p:spPr bwMode="auto">
          <a:xfrm>
            <a:off x="1647800" y="1863824"/>
            <a:ext cx="4724400" cy="3581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29" name="Rectangle 4"/>
          <p:cNvSpPr>
            <a:spLocks noChangeArrowheads="1"/>
          </p:cNvSpPr>
          <p:nvPr/>
        </p:nvSpPr>
        <p:spPr bwMode="auto">
          <a:xfrm>
            <a:off x="1647800" y="4988024"/>
            <a:ext cx="47244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Times New Roman" pitchFamily="18" charset="0"/>
              </a:rPr>
              <a:t>返回</a:t>
            </a:r>
            <a:r>
              <a:rPr kumimoji="1" lang="en-US" altLang="zh-CN" sz="2400">
                <a:latin typeface="Times New Roman" pitchFamily="18" charset="0"/>
              </a:rPr>
              <a:t>fac</a:t>
            </a:r>
            <a:r>
              <a:rPr kumimoji="1" lang="zh-CN" altLang="en-US" sz="2400">
                <a:latin typeface="Times New Roman" pitchFamily="18" charset="0"/>
              </a:rPr>
              <a:t>的值</a:t>
            </a:r>
          </a:p>
        </p:txBody>
      </p:sp>
      <p:sp>
        <p:nvSpPr>
          <p:cNvPr id="26630" name="Line 5"/>
          <p:cNvSpPr>
            <a:spLocks noChangeShapeType="1"/>
          </p:cNvSpPr>
          <p:nvPr/>
        </p:nvSpPr>
        <p:spPr bwMode="auto">
          <a:xfrm>
            <a:off x="1647800" y="2397224"/>
            <a:ext cx="472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1" name="Line 6"/>
          <p:cNvSpPr>
            <a:spLocks noChangeShapeType="1"/>
          </p:cNvSpPr>
          <p:nvPr/>
        </p:nvSpPr>
        <p:spPr bwMode="auto">
          <a:xfrm flipV="1">
            <a:off x="4010000" y="1863824"/>
            <a:ext cx="236220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2" name="Line 7"/>
          <p:cNvSpPr>
            <a:spLocks noChangeShapeType="1"/>
          </p:cNvSpPr>
          <p:nvPr/>
        </p:nvSpPr>
        <p:spPr bwMode="auto">
          <a:xfrm flipH="1" flipV="1">
            <a:off x="1647800" y="1863824"/>
            <a:ext cx="236220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3" name="Line 8"/>
          <p:cNvSpPr>
            <a:spLocks noChangeShapeType="1"/>
          </p:cNvSpPr>
          <p:nvPr/>
        </p:nvSpPr>
        <p:spPr bwMode="auto">
          <a:xfrm>
            <a:off x="4010000" y="2397224"/>
            <a:ext cx="0" cy="2590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4" name="Rectangle 9"/>
          <p:cNvSpPr>
            <a:spLocks noChangeArrowheads="1"/>
          </p:cNvSpPr>
          <p:nvPr/>
        </p:nvSpPr>
        <p:spPr bwMode="auto">
          <a:xfrm>
            <a:off x="4619600" y="4530824"/>
            <a:ext cx="17526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i=i+1</a:t>
            </a:r>
          </a:p>
        </p:txBody>
      </p:sp>
      <p:sp>
        <p:nvSpPr>
          <p:cNvPr id="26635" name="Rectangle 10"/>
          <p:cNvSpPr>
            <a:spLocks noChangeArrowheads="1"/>
          </p:cNvSpPr>
          <p:nvPr/>
        </p:nvSpPr>
        <p:spPr bwMode="auto">
          <a:xfrm>
            <a:off x="4619600" y="3997424"/>
            <a:ext cx="1752600" cy="533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fac=fac*i</a:t>
            </a:r>
          </a:p>
        </p:txBody>
      </p:sp>
      <p:sp>
        <p:nvSpPr>
          <p:cNvPr id="26636" name="Rectangle 11"/>
          <p:cNvSpPr>
            <a:spLocks noChangeArrowheads="1"/>
          </p:cNvSpPr>
          <p:nvPr/>
        </p:nvSpPr>
        <p:spPr bwMode="auto">
          <a:xfrm>
            <a:off x="4010000" y="2397224"/>
            <a:ext cx="2362200" cy="533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fac=1</a:t>
            </a:r>
          </a:p>
        </p:txBody>
      </p:sp>
      <p:sp>
        <p:nvSpPr>
          <p:cNvPr id="26637" name="Rectangle 12"/>
          <p:cNvSpPr>
            <a:spLocks noChangeArrowheads="1"/>
          </p:cNvSpPr>
          <p:nvPr/>
        </p:nvSpPr>
        <p:spPr bwMode="auto">
          <a:xfrm>
            <a:off x="4010000" y="2930624"/>
            <a:ext cx="23622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itchFamily="18" charset="0"/>
              </a:rPr>
              <a:t>i=1</a:t>
            </a:r>
          </a:p>
        </p:txBody>
      </p:sp>
      <p:sp>
        <p:nvSpPr>
          <p:cNvPr id="26638" name="Text Box 13"/>
          <p:cNvSpPr txBox="1">
            <a:spLocks noChangeArrowheads="1"/>
          </p:cNvSpPr>
          <p:nvPr/>
        </p:nvSpPr>
        <p:spPr bwMode="auto">
          <a:xfrm>
            <a:off x="2333600" y="3540224"/>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en-US" altLang="zh-CN" sz="2400">
                <a:latin typeface="Times New Roman" pitchFamily="18" charset="0"/>
              </a:rPr>
              <a:t>fac=1</a:t>
            </a:r>
          </a:p>
        </p:txBody>
      </p:sp>
      <p:sp>
        <p:nvSpPr>
          <p:cNvPr id="26639" name="Text Box 14"/>
          <p:cNvSpPr txBox="1">
            <a:spLocks noChangeArrowheads="1"/>
          </p:cNvSpPr>
          <p:nvPr/>
        </p:nvSpPr>
        <p:spPr bwMode="auto">
          <a:xfrm>
            <a:off x="1724000" y="194002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是</a:t>
            </a:r>
          </a:p>
        </p:txBody>
      </p:sp>
      <p:sp>
        <p:nvSpPr>
          <p:cNvPr id="26640" name="Text Box 15"/>
          <p:cNvSpPr txBox="1">
            <a:spLocks noChangeArrowheads="1"/>
          </p:cNvSpPr>
          <p:nvPr/>
        </p:nvSpPr>
        <p:spPr bwMode="auto">
          <a:xfrm>
            <a:off x="5838800" y="1963837"/>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否</a:t>
            </a:r>
          </a:p>
        </p:txBody>
      </p:sp>
      <p:sp>
        <p:nvSpPr>
          <p:cNvPr id="26641" name="Text Box 16"/>
          <p:cNvSpPr txBox="1">
            <a:spLocks noChangeArrowheads="1"/>
          </p:cNvSpPr>
          <p:nvPr/>
        </p:nvSpPr>
        <p:spPr bwMode="auto">
          <a:xfrm>
            <a:off x="3476600" y="1863824"/>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dirty="0">
                <a:latin typeface="Times New Roman" pitchFamily="18" charset="0"/>
              </a:rPr>
              <a:t> </a:t>
            </a:r>
            <a:r>
              <a:rPr kumimoji="1" lang="en-US" altLang="zh-CN" sz="2400" dirty="0">
                <a:latin typeface="Times New Roman" pitchFamily="18" charset="0"/>
              </a:rPr>
              <a:t>n= =0</a:t>
            </a:r>
          </a:p>
        </p:txBody>
      </p:sp>
      <p:sp>
        <p:nvSpPr>
          <p:cNvPr id="26642" name="Text Box 17"/>
          <p:cNvSpPr txBox="1">
            <a:spLocks noChangeArrowheads="1"/>
          </p:cNvSpPr>
          <p:nvPr/>
        </p:nvSpPr>
        <p:spPr bwMode="auto">
          <a:xfrm>
            <a:off x="4086200" y="3464024"/>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spcBef>
                <a:spcPct val="50000"/>
              </a:spcBef>
            </a:pPr>
            <a:r>
              <a:rPr kumimoji="1" lang="zh-CN" altLang="en-US" sz="2400">
                <a:latin typeface="Times New Roman" pitchFamily="18" charset="0"/>
              </a:rPr>
              <a:t>当</a:t>
            </a:r>
            <a:r>
              <a:rPr kumimoji="1" lang="en-US" altLang="zh-CN" sz="2400">
                <a:latin typeface="Times New Roman" pitchFamily="18" charset="0"/>
              </a:rPr>
              <a:t>i≤n</a:t>
            </a:r>
          </a:p>
        </p:txBody>
      </p:sp>
    </p:spTree>
    <p:extLst>
      <p:ext uri="{BB962C8B-B14F-4D97-AF65-F5344CB8AC3E}">
        <p14:creationId xmlns:p14="http://schemas.microsoft.com/office/powerpoint/2010/main" val="256697760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用伪代码表示求</a:t>
            </a:r>
            <a:r>
              <a:rPr lang="en-US" altLang="zh-CN" dirty="0"/>
              <a:t>5</a:t>
            </a:r>
            <a:r>
              <a:rPr lang="zh-CN" altLang="en-US" dirty="0"/>
              <a:t>！的算法</a:t>
            </a:r>
            <a:endParaRPr lang="en-US" dirty="0"/>
          </a:p>
        </p:txBody>
      </p:sp>
      <p:sp>
        <p:nvSpPr>
          <p:cNvPr id="3" name="Content Placeholder 2"/>
          <p:cNvSpPr>
            <a:spLocks noGrp="1"/>
          </p:cNvSpPr>
          <p:nvPr>
            <p:ph idx="1"/>
          </p:nvPr>
        </p:nvSpPr>
        <p:spPr/>
        <p:txBody>
          <a:bodyPr>
            <a:normAutofit/>
          </a:bodyPr>
          <a:lstStyle/>
          <a:p>
            <a:pPr>
              <a:lnSpc>
                <a:spcPct val="80000"/>
              </a:lnSpc>
              <a:buNone/>
              <a:defRPr/>
            </a:pPr>
            <a:r>
              <a:rPr lang="zh-CN" altLang="en-US" sz="2800" dirty="0"/>
              <a:t>开始</a:t>
            </a:r>
          </a:p>
          <a:p>
            <a:pPr>
              <a:lnSpc>
                <a:spcPct val="80000"/>
              </a:lnSpc>
              <a:buNone/>
              <a:defRPr/>
            </a:pPr>
            <a:r>
              <a:rPr lang="zh-CN" altLang="en-US" sz="2800" dirty="0"/>
              <a:t>    置</a:t>
            </a:r>
            <a:r>
              <a:rPr lang="en-US" altLang="zh-CN" sz="2800" dirty="0"/>
              <a:t>t</a:t>
            </a:r>
            <a:r>
              <a:rPr lang="zh-CN" altLang="en-US" sz="2800" dirty="0"/>
              <a:t>的初值为</a:t>
            </a:r>
            <a:r>
              <a:rPr lang="en-US" altLang="zh-CN" sz="2800" dirty="0"/>
              <a:t>1</a:t>
            </a:r>
          </a:p>
          <a:p>
            <a:pPr>
              <a:lnSpc>
                <a:spcPct val="80000"/>
              </a:lnSpc>
              <a:buNone/>
              <a:defRPr/>
            </a:pPr>
            <a:r>
              <a:rPr lang="en-US" altLang="zh-CN" sz="2800" dirty="0"/>
              <a:t>      </a:t>
            </a:r>
            <a:r>
              <a:rPr lang="zh-CN" altLang="en-US" sz="2800" dirty="0"/>
              <a:t>置</a:t>
            </a:r>
            <a:r>
              <a:rPr lang="en-US" altLang="zh-CN" sz="2800" dirty="0" err="1"/>
              <a:t>i</a:t>
            </a:r>
            <a:r>
              <a:rPr lang="zh-CN" altLang="en-US" sz="2800" dirty="0"/>
              <a:t>的初值为</a:t>
            </a:r>
            <a:r>
              <a:rPr lang="en-US" altLang="zh-CN" sz="2800" dirty="0"/>
              <a:t>2</a:t>
            </a:r>
          </a:p>
          <a:p>
            <a:pPr>
              <a:lnSpc>
                <a:spcPct val="80000"/>
              </a:lnSpc>
              <a:buNone/>
              <a:defRPr/>
            </a:pPr>
            <a:r>
              <a:rPr lang="en-US" altLang="zh-CN" sz="2800" dirty="0"/>
              <a:t>      </a:t>
            </a:r>
            <a:r>
              <a:rPr lang="zh-CN" altLang="en-US" sz="2800" dirty="0"/>
              <a:t>当</a:t>
            </a:r>
            <a:r>
              <a:rPr lang="en-US" altLang="zh-CN" sz="2800" dirty="0" err="1"/>
              <a:t>i</a:t>
            </a:r>
            <a:r>
              <a:rPr lang="en-US" altLang="zh-CN" sz="2800" dirty="0"/>
              <a:t>&lt;=5</a:t>
            </a:r>
            <a:r>
              <a:rPr lang="zh-CN" altLang="en-US" sz="2800" dirty="0"/>
              <a:t>，执行下面操作：</a:t>
            </a:r>
          </a:p>
          <a:p>
            <a:pPr>
              <a:lnSpc>
                <a:spcPct val="80000"/>
              </a:lnSpc>
              <a:buNone/>
              <a:defRPr/>
            </a:pPr>
            <a:r>
              <a:rPr lang="zh-CN" altLang="en-US" sz="2800" dirty="0"/>
              <a:t>          使</a:t>
            </a:r>
            <a:r>
              <a:rPr lang="en-US" altLang="zh-CN" sz="2800" dirty="0"/>
              <a:t>t=</a:t>
            </a:r>
            <a:r>
              <a:rPr lang="en-US" altLang="zh-CN" sz="2800" dirty="0" err="1"/>
              <a:t>t×i</a:t>
            </a:r>
            <a:endParaRPr lang="en-US" altLang="zh-CN" sz="2800" dirty="0"/>
          </a:p>
          <a:p>
            <a:pPr>
              <a:lnSpc>
                <a:spcPct val="80000"/>
              </a:lnSpc>
              <a:buNone/>
              <a:defRPr/>
            </a:pPr>
            <a:r>
              <a:rPr lang="en-US" altLang="zh-CN" sz="2800" dirty="0"/>
              <a:t>          </a:t>
            </a:r>
            <a:r>
              <a:rPr lang="zh-CN" altLang="en-US" sz="2800" dirty="0"/>
              <a:t>使</a:t>
            </a:r>
            <a:r>
              <a:rPr lang="en-US" altLang="zh-CN" sz="2800" dirty="0" err="1"/>
              <a:t>i</a:t>
            </a:r>
            <a:r>
              <a:rPr lang="en-US" altLang="zh-CN" sz="2800" dirty="0"/>
              <a:t>=i+1</a:t>
            </a:r>
          </a:p>
          <a:p>
            <a:pPr>
              <a:lnSpc>
                <a:spcPct val="80000"/>
              </a:lnSpc>
              <a:buNone/>
              <a:defRPr/>
            </a:pPr>
            <a:r>
              <a:rPr lang="en-US" altLang="zh-CN" sz="2800" dirty="0"/>
              <a:t>         </a:t>
            </a:r>
            <a:r>
              <a:rPr lang="zh-CN" altLang="en-US" sz="2800" dirty="0"/>
              <a:t>｛循环体到此结束｝</a:t>
            </a:r>
          </a:p>
          <a:p>
            <a:pPr>
              <a:lnSpc>
                <a:spcPct val="80000"/>
              </a:lnSpc>
              <a:buNone/>
              <a:defRPr/>
            </a:pPr>
            <a:r>
              <a:rPr lang="zh-CN" altLang="en-US" sz="2800" dirty="0"/>
              <a:t>      输出</a:t>
            </a:r>
            <a:r>
              <a:rPr lang="en-US" altLang="zh-CN" sz="2800" dirty="0"/>
              <a:t>t</a:t>
            </a:r>
            <a:r>
              <a:rPr lang="zh-CN" altLang="en-US" sz="2800" dirty="0"/>
              <a:t>的值</a:t>
            </a:r>
          </a:p>
          <a:p>
            <a:pPr>
              <a:lnSpc>
                <a:spcPct val="80000"/>
              </a:lnSpc>
              <a:buNone/>
              <a:defRPr/>
            </a:pPr>
            <a:r>
              <a:rPr lang="zh-CN" altLang="en-US" sz="2800" dirty="0"/>
              <a:t> 结束</a:t>
            </a:r>
          </a:p>
          <a:p>
            <a:endParaRPr lang="en-US" dirty="0"/>
          </a:p>
        </p:txBody>
      </p:sp>
    </p:spTree>
    <p:extLst>
      <p:ext uri="{BB962C8B-B14F-4D97-AF65-F5344CB8AC3E}">
        <p14:creationId xmlns:p14="http://schemas.microsoft.com/office/powerpoint/2010/main" val="225649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无处不在的计算 </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2</a:t>
            </a:r>
            <a:endParaRPr lang="en-US" altLang="en-US" dirty="0">
              <a:effectLst>
                <a:outerShdw blurRad="38100" dist="38100" dir="2700000" algn="tl">
                  <a:srgbClr val="C0C0C0"/>
                </a:outerShdw>
              </a:effectLst>
              <a:ea typeface="华文中宋" pitchFamily="2" charset="-122"/>
            </a:endParaRPr>
          </a:p>
        </p:txBody>
      </p:sp>
      <p:sp>
        <p:nvSpPr>
          <p:cNvPr id="19458" name="Content Placeholder 2"/>
          <p:cNvSpPr>
            <a:spLocks noGrp="1"/>
          </p:cNvSpPr>
          <p:nvPr>
            <p:ph idx="1"/>
          </p:nvPr>
        </p:nvSpPr>
        <p:spPr/>
        <p:txBody>
          <a:bodyPr/>
          <a:lstStyle/>
          <a:p>
            <a:r>
              <a:rPr lang="zh-CN" altLang="en-US" dirty="0"/>
              <a:t>改变人类的生活方式！</a:t>
            </a:r>
            <a:endParaRPr lang="en-US" altLang="en-US" dirty="0">
              <a:ea typeface="华文中宋" pitchFamily="2" charset="-122"/>
            </a:endParaRPr>
          </a:p>
        </p:txBody>
      </p:sp>
      <p:pic>
        <p:nvPicPr>
          <p:cNvPr id="19462" name="Picture 6"/>
          <p:cNvPicPr>
            <a:picLocks noChangeAspect="1"/>
          </p:cNvPicPr>
          <p:nvPr/>
        </p:nvPicPr>
        <p:blipFill>
          <a:blip r:embed="rId3" cstate="print">
            <a:extLst>
              <a:ext uri="{28A0092B-C50C-407E-A947-70E740481C1C}">
                <a14:useLocalDpi xmlns:a14="http://schemas.microsoft.com/office/drawing/2010/main" val="0"/>
              </a:ext>
            </a:extLst>
          </a:blip>
          <a:srcRect b="10767"/>
          <a:stretch>
            <a:fillRect/>
          </a:stretch>
        </p:blipFill>
        <p:spPr bwMode="auto">
          <a:xfrm>
            <a:off x="3662255" y="1919490"/>
            <a:ext cx="181451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7B1D1D08-1AB7-4CEC-AA87-C178C4985EA2}"/>
              </a:ext>
            </a:extLst>
          </p:cNvPr>
          <p:cNvPicPr>
            <a:picLocks noChangeAspect="1"/>
          </p:cNvPicPr>
          <p:nvPr/>
        </p:nvPicPr>
        <p:blipFill>
          <a:blip r:embed="rId4"/>
          <a:stretch>
            <a:fillRect/>
          </a:stretch>
        </p:blipFill>
        <p:spPr>
          <a:xfrm>
            <a:off x="1959266" y="3767665"/>
            <a:ext cx="2117427" cy="1966720"/>
          </a:xfrm>
          <a:prstGeom prst="rect">
            <a:avLst/>
          </a:prstGeom>
        </p:spPr>
      </p:pic>
      <p:pic>
        <p:nvPicPr>
          <p:cNvPr id="12292" name="Picture 4" descr="https://img.36krcdn.com/20200513/v2_aea30526b17948a3a91b80733f9d773c_img_000">
            <a:extLst>
              <a:ext uri="{FF2B5EF4-FFF2-40B4-BE49-F238E27FC236}">
                <a16:creationId xmlns:a16="http://schemas.microsoft.com/office/drawing/2014/main" id="{D3BD77DC-F8A8-49B3-BC5A-00EEA0A61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632" y="4222195"/>
            <a:ext cx="3851920" cy="164442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2684亿元！2019天猫双11最终成交额再破纪录_新浪财经_新浪网">
            <a:extLst>
              <a:ext uri="{FF2B5EF4-FFF2-40B4-BE49-F238E27FC236}">
                <a16:creationId xmlns:a16="http://schemas.microsoft.com/office/drawing/2014/main" id="{9106B7A3-B395-468A-A343-B5C5E7A999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1083" y="1443268"/>
            <a:ext cx="2856464" cy="213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97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伪码具有下述特点：</a:t>
            </a:r>
            <a:endParaRPr lang="en-US" dirty="0"/>
          </a:p>
        </p:txBody>
      </p:sp>
      <p:sp>
        <p:nvSpPr>
          <p:cNvPr id="3" name="Content Placeholder 2"/>
          <p:cNvSpPr>
            <a:spLocks noGrp="1"/>
          </p:cNvSpPr>
          <p:nvPr>
            <p:ph idx="1"/>
          </p:nvPr>
        </p:nvSpPr>
        <p:spPr/>
        <p:txBody>
          <a:bodyPr>
            <a:normAutofit/>
          </a:bodyPr>
          <a:lstStyle/>
          <a:p>
            <a:pPr>
              <a:defRPr/>
            </a:pPr>
            <a:r>
              <a:rPr lang="zh-CN" altLang="en-US" sz="2800" dirty="0"/>
              <a:t>关键字的固定语法，提供所有结构化构造、数据说明以及模块化描述。</a:t>
            </a:r>
          </a:p>
          <a:p>
            <a:pPr>
              <a:defRPr/>
            </a:pPr>
            <a:r>
              <a:rPr lang="zh-CN" altLang="en-US" sz="2800" dirty="0"/>
              <a:t>自然语言的自由语法，用于描述处理过程。</a:t>
            </a:r>
          </a:p>
          <a:p>
            <a:pPr>
              <a:defRPr/>
            </a:pPr>
            <a:r>
              <a:rPr lang="zh-CN" altLang="en-US" sz="2800" dirty="0"/>
              <a:t>子程序定义和调用的技术，提供接口描述模式。</a:t>
            </a:r>
          </a:p>
          <a:p>
            <a:pPr>
              <a:defRPr/>
            </a:pPr>
            <a:r>
              <a:rPr lang="zh-CN" altLang="en-US" sz="2800" dirty="0"/>
              <a:t>伪码比流程图更灵活，易于理解和修改，但不标准。</a:t>
            </a:r>
          </a:p>
          <a:p>
            <a:endParaRPr lang="en-US" dirty="0"/>
          </a:p>
        </p:txBody>
      </p:sp>
    </p:spTree>
    <p:extLst>
      <p:ext uri="{BB962C8B-B14F-4D97-AF65-F5344CB8AC3E}">
        <p14:creationId xmlns:p14="http://schemas.microsoft.com/office/powerpoint/2010/main" val="571778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zh-CN" altLang="en-US" sz="5400" dirty="0">
                <a:cs typeface="+mj-cs"/>
              </a:rPr>
              <a:t>计算机解题</a:t>
            </a:r>
            <a:endParaRPr lang="en-US" sz="5400" dirty="0">
              <a:cs typeface="+mj-cs"/>
            </a:endParaRPr>
          </a:p>
        </p:txBody>
      </p:sp>
    </p:spTree>
    <p:extLst>
      <p:ext uri="{BB962C8B-B14F-4D97-AF65-F5344CB8AC3E}">
        <p14:creationId xmlns:p14="http://schemas.microsoft.com/office/powerpoint/2010/main" val="25279489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pPr eaLnBrk="1" hangingPunct="1">
              <a:defRPr/>
            </a:pPr>
            <a:r>
              <a:rPr lang="zh-CN" altLang="en-US" dirty="0"/>
              <a:t>解题步骤</a:t>
            </a:r>
          </a:p>
        </p:txBody>
      </p:sp>
      <p:sp>
        <p:nvSpPr>
          <p:cNvPr id="494595" name="Rectangle 3"/>
          <p:cNvSpPr>
            <a:spLocks noGrp="1" noChangeArrowheads="1"/>
          </p:cNvSpPr>
          <p:nvPr>
            <p:ph idx="1"/>
          </p:nvPr>
        </p:nvSpPr>
        <p:spPr/>
        <p:txBody>
          <a:bodyPr>
            <a:normAutofit/>
          </a:bodyPr>
          <a:lstStyle/>
          <a:p>
            <a:pPr eaLnBrk="1" hangingPunct="1">
              <a:defRPr/>
            </a:pPr>
            <a:r>
              <a:rPr lang="zh-CN" altLang="en-US" sz="2800" dirty="0"/>
              <a:t>定义问题、分析问题</a:t>
            </a:r>
          </a:p>
          <a:p>
            <a:pPr eaLnBrk="1" hangingPunct="1">
              <a:defRPr/>
            </a:pPr>
            <a:r>
              <a:rPr lang="zh-CN" altLang="en-US" sz="2800" dirty="0"/>
              <a:t>设计解决方案</a:t>
            </a:r>
          </a:p>
          <a:p>
            <a:pPr eaLnBrk="1" hangingPunct="1">
              <a:defRPr/>
            </a:pPr>
            <a:r>
              <a:rPr lang="zh-CN" altLang="en-US" sz="2800" dirty="0"/>
              <a:t>给出详细的解决问题的步骤</a:t>
            </a:r>
          </a:p>
          <a:p>
            <a:pPr eaLnBrk="1" hangingPunct="1">
              <a:defRPr/>
            </a:pPr>
            <a:r>
              <a:rPr lang="zh-CN" altLang="en-US" sz="2800" dirty="0"/>
              <a:t>测试解题方案，需要的话，修改方案</a:t>
            </a:r>
          </a:p>
          <a:p>
            <a:pPr eaLnBrk="1" hangingPunct="1">
              <a:defRPr/>
            </a:pPr>
            <a:r>
              <a:rPr lang="zh-CN" altLang="en-US" sz="2800" dirty="0"/>
              <a:t>将解决方案整理成文档并维护</a:t>
            </a:r>
          </a:p>
        </p:txBody>
      </p:sp>
    </p:spTree>
    <p:extLst>
      <p:ext uri="{BB962C8B-B14F-4D97-AF65-F5344CB8AC3E}">
        <p14:creationId xmlns:p14="http://schemas.microsoft.com/office/powerpoint/2010/main" val="13445892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normAutofit fontScale="90000"/>
          </a:bodyPr>
          <a:lstStyle/>
          <a:p>
            <a:pPr>
              <a:defRPr/>
            </a:pPr>
            <a:r>
              <a:rPr lang="zh-CN" altLang="en-US" dirty="0"/>
              <a:t>举例：</a:t>
            </a:r>
            <a:r>
              <a:rPr lang="zh-CN" altLang="en-US" sz="2000" dirty="0"/>
              <a:t>十一早晨要去天安门广场看升旗，从人民大学出发，如何去最好？</a:t>
            </a:r>
            <a:endParaRPr lang="zh-CN" altLang="en-US" dirty="0"/>
          </a:p>
        </p:txBody>
      </p:sp>
      <p:sp>
        <p:nvSpPr>
          <p:cNvPr id="495619" name="Rectangle 3"/>
          <p:cNvSpPr>
            <a:spLocks noGrp="1" noChangeArrowheads="1"/>
          </p:cNvSpPr>
          <p:nvPr>
            <p:ph idx="1"/>
          </p:nvPr>
        </p:nvSpPr>
        <p:spPr/>
        <p:txBody>
          <a:bodyPr>
            <a:normAutofit lnSpcReduction="10000"/>
          </a:bodyPr>
          <a:lstStyle/>
          <a:p>
            <a:pPr eaLnBrk="1" hangingPunct="1">
              <a:lnSpc>
                <a:spcPct val="90000"/>
              </a:lnSpc>
              <a:defRPr/>
            </a:pPr>
            <a:r>
              <a:rPr lang="zh-CN" altLang="en-US" sz="2800" dirty="0"/>
              <a:t>场景：问题分析：</a:t>
            </a:r>
          </a:p>
          <a:p>
            <a:pPr lvl="1" eaLnBrk="1" hangingPunct="1">
              <a:lnSpc>
                <a:spcPct val="90000"/>
              </a:lnSpc>
              <a:defRPr/>
            </a:pPr>
            <a:r>
              <a:rPr lang="zh-CN" altLang="en-US" sz="2400" dirty="0"/>
              <a:t>看升旗要几点到？</a:t>
            </a:r>
          </a:p>
          <a:p>
            <a:pPr lvl="1" eaLnBrk="1" hangingPunct="1">
              <a:lnSpc>
                <a:spcPct val="90000"/>
              </a:lnSpc>
              <a:defRPr/>
            </a:pPr>
            <a:r>
              <a:rPr lang="zh-CN" altLang="en-US" sz="2400" dirty="0"/>
              <a:t>找最便捷的方法在规定时间前抵达目的地</a:t>
            </a:r>
            <a:endParaRPr lang="en-US" altLang="zh-CN" sz="2400" dirty="0"/>
          </a:p>
          <a:p>
            <a:pPr>
              <a:defRPr/>
            </a:pPr>
            <a:r>
              <a:rPr lang="zh-CN" altLang="en-US" sz="2800" dirty="0"/>
              <a:t>测试：</a:t>
            </a:r>
          </a:p>
          <a:p>
            <a:pPr lvl="1">
              <a:defRPr/>
            </a:pPr>
            <a:r>
              <a:rPr lang="zh-CN" altLang="en-US" sz="2400" dirty="0"/>
              <a:t>测试选中的路线（费用是否变化？有没有交通管制？）</a:t>
            </a:r>
          </a:p>
          <a:p>
            <a:pPr>
              <a:lnSpc>
                <a:spcPct val="90000"/>
              </a:lnSpc>
              <a:defRPr/>
            </a:pPr>
            <a:r>
              <a:rPr lang="zh-CN" altLang="en-US" sz="2800" dirty="0"/>
              <a:t>解决方案：</a:t>
            </a:r>
          </a:p>
          <a:p>
            <a:pPr lvl="1">
              <a:lnSpc>
                <a:spcPct val="90000"/>
              </a:lnSpc>
              <a:defRPr/>
            </a:pPr>
            <a:r>
              <a:rPr lang="zh-CN" altLang="en-US" sz="2400" dirty="0"/>
              <a:t>找到从人大到天安门广场的所有路线方案</a:t>
            </a:r>
          </a:p>
          <a:p>
            <a:pPr lvl="1">
              <a:lnSpc>
                <a:spcPct val="90000"/>
              </a:lnSpc>
              <a:defRPr/>
            </a:pPr>
            <a:r>
              <a:rPr lang="zh-CN" altLang="en-US" sz="2400" dirty="0"/>
              <a:t>从中选择最便捷的</a:t>
            </a:r>
          </a:p>
          <a:p>
            <a:pPr>
              <a:defRPr/>
            </a:pPr>
            <a:r>
              <a:rPr lang="zh-CN" altLang="en-US" sz="2800" dirty="0"/>
              <a:t>文档整理</a:t>
            </a:r>
          </a:p>
          <a:p>
            <a:pPr lvl="1">
              <a:defRPr/>
            </a:pPr>
            <a:r>
              <a:rPr lang="zh-CN" altLang="en-US" sz="2400" dirty="0"/>
              <a:t>将选中路线详细描述</a:t>
            </a:r>
          </a:p>
          <a:p>
            <a:pPr>
              <a:defRPr/>
            </a:pPr>
            <a:r>
              <a:rPr lang="zh-CN" altLang="en-US" sz="2800" dirty="0"/>
              <a:t>维护</a:t>
            </a:r>
          </a:p>
          <a:p>
            <a:pPr eaLnBrk="1" hangingPunct="1">
              <a:lnSpc>
                <a:spcPct val="90000"/>
              </a:lnSpc>
              <a:defRPr/>
            </a:pPr>
            <a:endParaRPr lang="en-US" altLang="zh-CN" sz="2800" dirty="0"/>
          </a:p>
        </p:txBody>
      </p:sp>
    </p:spTree>
    <p:extLst>
      <p:ext uri="{BB962C8B-B14F-4D97-AF65-F5344CB8AC3E}">
        <p14:creationId xmlns:p14="http://schemas.microsoft.com/office/powerpoint/2010/main" val="2356207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pPr eaLnBrk="1" hangingPunct="1">
              <a:defRPr/>
            </a:pPr>
            <a:r>
              <a:rPr lang="zh-CN" altLang="en-US"/>
              <a:t>计算机解题步骤</a:t>
            </a:r>
          </a:p>
        </p:txBody>
      </p:sp>
      <p:sp>
        <p:nvSpPr>
          <p:cNvPr id="497667" name="Rectangle 3"/>
          <p:cNvSpPr>
            <a:spLocks noGrp="1" noChangeArrowheads="1"/>
          </p:cNvSpPr>
          <p:nvPr>
            <p:ph idx="1"/>
          </p:nvPr>
        </p:nvSpPr>
        <p:spPr/>
        <p:txBody>
          <a:bodyPr>
            <a:normAutofit/>
          </a:bodyPr>
          <a:lstStyle/>
          <a:p>
            <a:pPr eaLnBrk="1" hangingPunct="1">
              <a:defRPr/>
            </a:pPr>
            <a:r>
              <a:rPr lang="zh-CN" altLang="en-US" sz="2800" dirty="0"/>
              <a:t>定义问题、分析问题</a:t>
            </a:r>
          </a:p>
          <a:p>
            <a:pPr lvl="1" eaLnBrk="1" hangingPunct="1">
              <a:defRPr/>
            </a:pPr>
            <a:r>
              <a:rPr lang="zh-CN" altLang="en-US" sz="2400" dirty="0"/>
              <a:t>输入、输出是什么？</a:t>
            </a:r>
          </a:p>
          <a:p>
            <a:pPr lvl="1" eaLnBrk="1" hangingPunct="1">
              <a:defRPr/>
            </a:pPr>
            <a:r>
              <a:rPr lang="zh-CN" altLang="en-US" sz="2400" dirty="0"/>
              <a:t>有什么限制条件，关键点</a:t>
            </a:r>
          </a:p>
          <a:p>
            <a:pPr eaLnBrk="1" hangingPunct="1">
              <a:defRPr/>
            </a:pPr>
            <a:r>
              <a:rPr lang="zh-CN" altLang="en-US" sz="2800" dirty="0"/>
              <a:t>设计算法</a:t>
            </a:r>
          </a:p>
          <a:p>
            <a:pPr eaLnBrk="1" hangingPunct="1">
              <a:defRPr/>
            </a:pPr>
            <a:r>
              <a:rPr lang="zh-CN" altLang="en-US" sz="2800" dirty="0"/>
              <a:t>实现程序</a:t>
            </a:r>
            <a:r>
              <a:rPr lang="en-US" altLang="zh-CN" sz="2800" dirty="0"/>
              <a:t>(coding)</a:t>
            </a:r>
          </a:p>
          <a:p>
            <a:pPr eaLnBrk="1" hangingPunct="1">
              <a:defRPr/>
            </a:pPr>
            <a:r>
              <a:rPr lang="zh-CN" altLang="en-US" sz="2800" dirty="0"/>
              <a:t>运行、调试通过</a:t>
            </a:r>
          </a:p>
          <a:p>
            <a:pPr eaLnBrk="1" hangingPunct="1">
              <a:defRPr/>
            </a:pPr>
            <a:r>
              <a:rPr lang="zh-CN" altLang="en-US" sz="2800" dirty="0"/>
              <a:t>完成文档、维护程序</a:t>
            </a:r>
          </a:p>
        </p:txBody>
      </p:sp>
    </p:spTree>
    <p:extLst>
      <p:ext uri="{BB962C8B-B14F-4D97-AF65-F5344CB8AC3E}">
        <p14:creationId xmlns:p14="http://schemas.microsoft.com/office/powerpoint/2010/main" val="17735303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举例：兑换外币</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zh-CN" altLang="en-US" dirty="0"/>
              <a:t>问题描述</a:t>
            </a:r>
          </a:p>
          <a:p>
            <a:pPr lvl="1">
              <a:defRPr/>
            </a:pPr>
            <a:r>
              <a:rPr lang="zh-CN" altLang="en-US" sz="2400" dirty="0"/>
              <a:t>出国旅游，需要兑换美金</a:t>
            </a:r>
          </a:p>
          <a:p>
            <a:pPr>
              <a:defRPr/>
            </a:pPr>
            <a:r>
              <a:rPr lang="zh-CN" altLang="en-US" dirty="0"/>
              <a:t>问题分析</a:t>
            </a:r>
          </a:p>
          <a:p>
            <a:pPr lvl="1">
              <a:defRPr/>
            </a:pPr>
            <a:r>
              <a:rPr lang="zh-CN" altLang="en-US" sz="2400" dirty="0"/>
              <a:t>输入：兑换美金的数量</a:t>
            </a:r>
          </a:p>
          <a:p>
            <a:pPr lvl="1">
              <a:defRPr/>
            </a:pPr>
            <a:r>
              <a:rPr lang="zh-CN" altLang="en-US" sz="2400" dirty="0"/>
              <a:t>输出：需要的人民币的数量</a:t>
            </a:r>
          </a:p>
          <a:p>
            <a:pPr lvl="1">
              <a:defRPr/>
            </a:pPr>
            <a:r>
              <a:rPr lang="zh-CN" altLang="en-US" sz="2400" dirty="0"/>
              <a:t>需要知道汇率</a:t>
            </a:r>
          </a:p>
          <a:p>
            <a:pPr>
              <a:defRPr/>
            </a:pPr>
            <a:r>
              <a:rPr lang="zh-CN" altLang="en-US" dirty="0"/>
              <a:t>算法设计</a:t>
            </a:r>
          </a:p>
          <a:p>
            <a:pPr lvl="1">
              <a:defRPr/>
            </a:pPr>
            <a:r>
              <a:rPr lang="zh-CN" altLang="en-US" sz="2400" dirty="0"/>
              <a:t>读入美金的数量</a:t>
            </a:r>
          </a:p>
          <a:p>
            <a:pPr lvl="1">
              <a:defRPr/>
            </a:pPr>
            <a:r>
              <a:rPr lang="zh-CN" altLang="en-US" sz="2400" dirty="0"/>
              <a:t>根据汇率计算需要的人民币的数量</a:t>
            </a:r>
          </a:p>
          <a:p>
            <a:pPr lvl="1">
              <a:defRPr/>
            </a:pPr>
            <a:r>
              <a:rPr lang="zh-CN" altLang="en-US" sz="2400" dirty="0"/>
              <a:t>显示结果</a:t>
            </a:r>
          </a:p>
          <a:p>
            <a:pPr>
              <a:defRPr/>
            </a:pPr>
            <a:r>
              <a:rPr lang="zh-CN" altLang="en-US" dirty="0"/>
              <a:t>程序实现</a:t>
            </a:r>
          </a:p>
          <a:p>
            <a:pPr>
              <a:defRPr/>
            </a:pPr>
            <a:r>
              <a:rPr lang="zh-CN" altLang="en-US" dirty="0"/>
              <a:t>运行，测试，调试</a:t>
            </a:r>
          </a:p>
          <a:p>
            <a:pPr>
              <a:defRPr/>
            </a:pPr>
            <a:endParaRPr lang="en-US" altLang="zh-CN" dirty="0"/>
          </a:p>
          <a:p>
            <a:endParaRPr lang="en-US" dirty="0"/>
          </a:p>
        </p:txBody>
      </p:sp>
    </p:spTree>
    <p:extLst>
      <p:ext uri="{BB962C8B-B14F-4D97-AF65-F5344CB8AC3E}">
        <p14:creationId xmlns:p14="http://schemas.microsoft.com/office/powerpoint/2010/main" val="2509692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本节课后任务</a:t>
            </a:r>
          </a:p>
        </p:txBody>
      </p:sp>
      <p:sp>
        <p:nvSpPr>
          <p:cNvPr id="3" name="内容占位符 2"/>
          <p:cNvSpPr>
            <a:spLocks noGrp="1"/>
          </p:cNvSpPr>
          <p:nvPr>
            <p:ph idx="1"/>
          </p:nvPr>
        </p:nvSpPr>
        <p:spPr>
          <a:xfrm>
            <a:off x="685120" y="1484784"/>
            <a:ext cx="7772400" cy="4399384"/>
          </a:xfrm>
        </p:spPr>
        <p:txBody>
          <a:bodyPr>
            <a:normAutofit/>
          </a:bodyPr>
          <a:lstStyle/>
          <a:p>
            <a:r>
              <a:rPr lang="zh-CN" altLang="en-US" dirty="0"/>
              <a:t>安装配置</a:t>
            </a:r>
            <a:r>
              <a:rPr lang="en-US" altLang="zh-CN" dirty="0" err="1"/>
              <a:t>VSCode</a:t>
            </a:r>
            <a:r>
              <a:rPr lang="zh-CN" altLang="en-US" dirty="0"/>
              <a:t>环境（可用其他环境）</a:t>
            </a:r>
            <a:endParaRPr lang="en-US" altLang="zh-CN" dirty="0"/>
          </a:p>
          <a:p>
            <a:r>
              <a:rPr lang="zh-CN" altLang="en-US" dirty="0"/>
              <a:t>讲义中要求自学的内容</a:t>
            </a:r>
            <a:endParaRPr lang="en-US" altLang="zh-CN" dirty="0"/>
          </a:p>
          <a:p>
            <a:r>
              <a:rPr lang="zh-CN" altLang="en-US" dirty="0"/>
              <a:t>将本讲义中的程序上机验证，适当修改代码中内容，输出不同的信息或者计算不同的算式，能用</a:t>
            </a:r>
            <a:r>
              <a:rPr lang="en-US" altLang="zh-CN" dirty="0" err="1"/>
              <a:t>cout</a:t>
            </a:r>
            <a:r>
              <a:rPr lang="zh-CN" altLang="en-US" dirty="0"/>
              <a:t>输出（</a:t>
            </a:r>
            <a:r>
              <a:rPr lang="en-US" altLang="zh-CN" dirty="0" err="1"/>
              <a:t>cin</a:t>
            </a:r>
            <a:r>
              <a:rPr lang="zh-CN" altLang="en-US" dirty="0"/>
              <a:t>暂不要求）</a:t>
            </a:r>
            <a:endParaRPr lang="en-US" altLang="zh-CN" dirty="0"/>
          </a:p>
          <a:p>
            <a:endParaRPr lang="en-US" altLang="zh-CN" dirty="0"/>
          </a:p>
        </p:txBody>
      </p:sp>
    </p:spTree>
    <p:extLst>
      <p:ext uri="{BB962C8B-B14F-4D97-AF65-F5344CB8AC3E}">
        <p14:creationId xmlns:p14="http://schemas.microsoft.com/office/powerpoint/2010/main" val="247554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r>
              <a:rPr lang="zh-CN" altLang="en-US" dirty="0">
                <a:effectLst>
                  <a:outerShdw blurRad="38100" dist="38100" dir="2700000" algn="tl">
                    <a:srgbClr val="C0C0C0"/>
                  </a:outerShdw>
                </a:effectLst>
              </a:rPr>
              <a:t>无处不在的计算 </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 </a:t>
            </a:r>
            <a:r>
              <a:rPr lang="en-US" altLang="zh-CN" dirty="0">
                <a:effectLst>
                  <a:outerShdw blurRad="38100" dist="38100" dir="2700000" algn="tl">
                    <a:srgbClr val="C0C0C0"/>
                  </a:outerShdw>
                </a:effectLst>
              </a:rPr>
              <a:t>3</a:t>
            </a:r>
            <a:endParaRPr lang="en-US" altLang="en-US" dirty="0">
              <a:effectLst>
                <a:outerShdw blurRad="38100" dist="38100" dir="2700000" algn="tl">
                  <a:srgbClr val="C0C0C0"/>
                </a:outerShdw>
              </a:effectLst>
              <a:ea typeface="华文中宋" pitchFamily="2" charset="-122"/>
            </a:endParaRPr>
          </a:p>
        </p:txBody>
      </p:sp>
      <p:sp>
        <p:nvSpPr>
          <p:cNvPr id="21506" name="Content Placeholder 2"/>
          <p:cNvSpPr>
            <a:spLocks noGrp="1"/>
          </p:cNvSpPr>
          <p:nvPr>
            <p:ph idx="1"/>
          </p:nvPr>
        </p:nvSpPr>
        <p:spPr/>
        <p:txBody>
          <a:bodyPr/>
          <a:lstStyle/>
          <a:p>
            <a:r>
              <a:rPr lang="zh-CN" altLang="en-US"/>
              <a:t>将人类取而代之？</a:t>
            </a:r>
            <a:endParaRPr lang="en-US" altLang="en-US">
              <a:ea typeface="华文中宋" pitchFamily="2" charset="-122"/>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652" y="2693057"/>
            <a:ext cx="3640405" cy="2047727"/>
          </a:xfrm>
          <a:prstGeom prst="rect">
            <a:avLst/>
          </a:prstGeom>
          <a:ln>
            <a:noFill/>
          </a:ln>
          <a:effectLst>
            <a:softEdge rad="112500"/>
          </a:effectLst>
        </p:spPr>
      </p:pic>
      <p:sp>
        <p:nvSpPr>
          <p:cNvPr id="7" name="TextBox 6"/>
          <p:cNvSpPr txBox="1"/>
          <p:nvPr/>
        </p:nvSpPr>
        <p:spPr>
          <a:xfrm>
            <a:off x="886575" y="4940657"/>
            <a:ext cx="7854950" cy="461963"/>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dirty="0">
                <a:solidFill>
                  <a:srgbClr val="000000"/>
                </a:solidFill>
                <a:latin typeface="Gill Sans MT" pitchFamily="34" charset="0"/>
                <a:ea typeface="华文中宋" pitchFamily="2" charset="-122"/>
              </a:rPr>
              <a:t>2016</a:t>
            </a:r>
            <a:r>
              <a:rPr lang="zh-CN" altLang="en-US" sz="2400" dirty="0">
                <a:solidFill>
                  <a:srgbClr val="000000"/>
                </a:solidFill>
                <a:latin typeface="Gill Sans MT" pitchFamily="34" charset="0"/>
                <a:ea typeface="华文中宋" pitchFamily="2" charset="-122"/>
              </a:rPr>
              <a:t>年</a:t>
            </a:r>
            <a:r>
              <a:rPr lang="en-US" altLang="zh-CN" sz="2400" dirty="0">
                <a:solidFill>
                  <a:srgbClr val="000000"/>
                </a:solidFill>
                <a:latin typeface="Gill Sans MT" pitchFamily="34" charset="0"/>
                <a:ea typeface="华文中宋" pitchFamily="2" charset="-122"/>
              </a:rPr>
              <a:t>3</a:t>
            </a:r>
            <a:r>
              <a:rPr lang="zh-CN" altLang="en-US" sz="2400" dirty="0">
                <a:solidFill>
                  <a:srgbClr val="000000"/>
                </a:solidFill>
                <a:latin typeface="Gill Sans MT" pitchFamily="34" charset="0"/>
                <a:ea typeface="华文中宋" pitchFamily="2" charset="-122"/>
              </a:rPr>
              <a:t>月</a:t>
            </a:r>
            <a:r>
              <a:rPr lang="en-US" altLang="zh-CN" sz="2400" dirty="0">
                <a:solidFill>
                  <a:srgbClr val="000000"/>
                </a:solidFill>
                <a:latin typeface="Gill Sans MT" pitchFamily="34" charset="0"/>
                <a:ea typeface="华文中宋" pitchFamily="2" charset="-122"/>
              </a:rPr>
              <a:t>Google</a:t>
            </a:r>
            <a:r>
              <a:rPr lang="zh-CN" altLang="en-US" sz="2400" dirty="0">
                <a:solidFill>
                  <a:srgbClr val="000000"/>
                </a:solidFill>
                <a:latin typeface="Gill Sans MT" pitchFamily="34" charset="0"/>
                <a:ea typeface="华文中宋" pitchFamily="2" charset="-122"/>
              </a:rPr>
              <a:t> </a:t>
            </a:r>
            <a:r>
              <a:rPr lang="en-US" altLang="zh-CN" sz="2400" dirty="0">
                <a:solidFill>
                  <a:srgbClr val="000000"/>
                </a:solidFill>
                <a:latin typeface="Gill Sans MT" pitchFamily="34" charset="0"/>
                <a:ea typeface="华文中宋" pitchFamily="2" charset="-122"/>
              </a:rPr>
              <a:t>AlphaGo</a:t>
            </a:r>
            <a:r>
              <a:rPr lang="zh-CN" altLang="en-US" sz="2400" dirty="0">
                <a:solidFill>
                  <a:srgbClr val="000000"/>
                </a:solidFill>
                <a:latin typeface="Gill Sans MT" pitchFamily="34" charset="0"/>
                <a:ea typeface="华文中宋" pitchFamily="2" charset="-122"/>
              </a:rPr>
              <a:t>对战李世石，以</a:t>
            </a:r>
            <a:r>
              <a:rPr lang="en-US" altLang="zh-CN" sz="2400" dirty="0">
                <a:solidFill>
                  <a:srgbClr val="000000"/>
                </a:solidFill>
                <a:latin typeface="Gill Sans MT" pitchFamily="34" charset="0"/>
                <a:ea typeface="华文中宋" pitchFamily="2" charset="-122"/>
              </a:rPr>
              <a:t>4</a:t>
            </a:r>
            <a:r>
              <a:rPr lang="zh-CN" altLang="en-US" sz="2400" dirty="0">
                <a:solidFill>
                  <a:srgbClr val="000000"/>
                </a:solidFill>
                <a:latin typeface="Gill Sans MT" pitchFamily="34" charset="0"/>
                <a:ea typeface="华文中宋" pitchFamily="2" charset="-122"/>
              </a:rPr>
              <a:t> </a:t>
            </a:r>
            <a:r>
              <a:rPr lang="en-US" altLang="zh-CN" sz="2400" dirty="0">
                <a:solidFill>
                  <a:srgbClr val="000000"/>
                </a:solidFill>
                <a:latin typeface="Gill Sans MT" pitchFamily="34" charset="0"/>
                <a:ea typeface="华文中宋" pitchFamily="2" charset="-122"/>
              </a:rPr>
              <a:t>:</a:t>
            </a:r>
            <a:r>
              <a:rPr lang="zh-CN" altLang="en-US" sz="2400" dirty="0">
                <a:solidFill>
                  <a:srgbClr val="000000"/>
                </a:solidFill>
                <a:latin typeface="Gill Sans MT" pitchFamily="34" charset="0"/>
                <a:ea typeface="华文中宋" pitchFamily="2" charset="-122"/>
              </a:rPr>
              <a:t> </a:t>
            </a:r>
            <a:r>
              <a:rPr lang="en-US" altLang="zh-CN" sz="2400" dirty="0">
                <a:solidFill>
                  <a:srgbClr val="000000"/>
                </a:solidFill>
                <a:latin typeface="Gill Sans MT" pitchFamily="34" charset="0"/>
                <a:ea typeface="华文中宋" pitchFamily="2" charset="-122"/>
              </a:rPr>
              <a:t>1</a:t>
            </a:r>
            <a:r>
              <a:rPr lang="zh-CN" altLang="en-US" sz="2400" dirty="0">
                <a:solidFill>
                  <a:srgbClr val="000000"/>
                </a:solidFill>
                <a:latin typeface="Gill Sans MT" pitchFamily="34" charset="0"/>
                <a:ea typeface="华文中宋" pitchFamily="2" charset="-122"/>
              </a:rPr>
              <a:t>总比分获胜</a:t>
            </a:r>
            <a:endParaRPr lang="en-US" altLang="en-US" sz="2400" dirty="0">
              <a:solidFill>
                <a:srgbClr val="000000"/>
              </a:solidFill>
              <a:latin typeface="Gill Sans MT" pitchFamily="34" charset="0"/>
            </a:endParaRPr>
          </a:p>
        </p:txBody>
      </p:sp>
      <p:pic>
        <p:nvPicPr>
          <p:cNvPr id="14338" name="Picture 2" descr="第二局棋谱详解：柯洁险将AlphaGo逼“疯” _体育_腾讯网">
            <a:extLst>
              <a:ext uri="{FF2B5EF4-FFF2-40B4-BE49-F238E27FC236}">
                <a16:creationId xmlns:a16="http://schemas.microsoft.com/office/drawing/2014/main" id="{53697A77-0DDD-47E1-8F9A-FA418B88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889" y="1672230"/>
            <a:ext cx="3367459" cy="23118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9" name="TextBox 6">
            <a:extLst>
              <a:ext uri="{FF2B5EF4-FFF2-40B4-BE49-F238E27FC236}">
                <a16:creationId xmlns:a16="http://schemas.microsoft.com/office/drawing/2014/main" id="{822E7E61-FBCE-4F18-A68D-BCA8E5F300D4}"/>
              </a:ext>
            </a:extLst>
          </p:cNvPr>
          <p:cNvSpPr txBox="1"/>
          <p:nvPr/>
        </p:nvSpPr>
        <p:spPr>
          <a:xfrm>
            <a:off x="970272" y="5430043"/>
            <a:ext cx="7651262" cy="461665"/>
          </a:xfrm>
          <a:prstGeom prst="rect">
            <a:avLst/>
          </a:prstGeom>
          <a:noFill/>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dirty="0">
                <a:solidFill>
                  <a:srgbClr val="000000"/>
                </a:solidFill>
                <a:latin typeface="Gill Sans MT" pitchFamily="34" charset="0"/>
                <a:ea typeface="华文中宋" pitchFamily="2" charset="-122"/>
              </a:rPr>
              <a:t>2017</a:t>
            </a:r>
            <a:r>
              <a:rPr lang="zh-CN" altLang="en-US" sz="2400" dirty="0">
                <a:solidFill>
                  <a:srgbClr val="000000"/>
                </a:solidFill>
                <a:latin typeface="Gill Sans MT" pitchFamily="34" charset="0"/>
                <a:ea typeface="华文中宋" pitchFamily="2" charset="-122"/>
              </a:rPr>
              <a:t>年</a:t>
            </a:r>
            <a:r>
              <a:rPr lang="en-US" altLang="zh-CN" sz="2400" dirty="0">
                <a:solidFill>
                  <a:srgbClr val="000000"/>
                </a:solidFill>
                <a:latin typeface="Gill Sans MT" pitchFamily="34" charset="0"/>
                <a:ea typeface="华文中宋" pitchFamily="2" charset="-122"/>
              </a:rPr>
              <a:t>5</a:t>
            </a:r>
            <a:r>
              <a:rPr lang="zh-CN" altLang="en-US" sz="2400" dirty="0">
                <a:solidFill>
                  <a:srgbClr val="000000"/>
                </a:solidFill>
                <a:latin typeface="Gill Sans MT" pitchFamily="34" charset="0"/>
                <a:ea typeface="华文中宋" pitchFamily="2" charset="-122"/>
              </a:rPr>
              <a:t>月 升级版 </a:t>
            </a:r>
            <a:r>
              <a:rPr lang="en-US" altLang="zh-CN" sz="2400" dirty="0">
                <a:solidFill>
                  <a:srgbClr val="000000"/>
                </a:solidFill>
                <a:latin typeface="Gill Sans MT" pitchFamily="34" charset="0"/>
                <a:ea typeface="华文中宋" pitchFamily="2" charset="-122"/>
              </a:rPr>
              <a:t>AlphaGo</a:t>
            </a:r>
            <a:r>
              <a:rPr lang="zh-CN" altLang="en-US" sz="2400" dirty="0">
                <a:solidFill>
                  <a:srgbClr val="000000"/>
                </a:solidFill>
                <a:latin typeface="Gill Sans MT" pitchFamily="34" charset="0"/>
                <a:ea typeface="华文中宋" pitchFamily="2" charset="-122"/>
              </a:rPr>
              <a:t>对战柯洁，以</a:t>
            </a:r>
            <a:r>
              <a:rPr lang="en-US" altLang="zh-CN" sz="2400" dirty="0">
                <a:solidFill>
                  <a:srgbClr val="000000"/>
                </a:solidFill>
                <a:latin typeface="Gill Sans MT" pitchFamily="34" charset="0"/>
                <a:ea typeface="华文中宋" pitchFamily="2" charset="-122"/>
              </a:rPr>
              <a:t>3</a:t>
            </a:r>
            <a:r>
              <a:rPr lang="zh-CN" altLang="en-US" sz="2400" dirty="0">
                <a:solidFill>
                  <a:srgbClr val="000000"/>
                </a:solidFill>
                <a:latin typeface="Gill Sans MT" pitchFamily="34" charset="0"/>
                <a:ea typeface="华文中宋" pitchFamily="2" charset="-122"/>
              </a:rPr>
              <a:t> </a:t>
            </a:r>
            <a:r>
              <a:rPr lang="en-US" altLang="zh-CN" sz="2400" dirty="0">
                <a:solidFill>
                  <a:srgbClr val="000000"/>
                </a:solidFill>
                <a:latin typeface="Gill Sans MT" pitchFamily="34" charset="0"/>
                <a:ea typeface="华文中宋" pitchFamily="2" charset="-122"/>
              </a:rPr>
              <a:t>:</a:t>
            </a:r>
            <a:r>
              <a:rPr lang="zh-CN" altLang="en-US" sz="2400" dirty="0">
                <a:solidFill>
                  <a:srgbClr val="000000"/>
                </a:solidFill>
                <a:latin typeface="Gill Sans MT" pitchFamily="34" charset="0"/>
                <a:ea typeface="华文中宋" pitchFamily="2" charset="-122"/>
              </a:rPr>
              <a:t> </a:t>
            </a:r>
            <a:r>
              <a:rPr lang="en-US" altLang="zh-CN" sz="2400" dirty="0">
                <a:solidFill>
                  <a:srgbClr val="000000"/>
                </a:solidFill>
                <a:latin typeface="Gill Sans MT" pitchFamily="34" charset="0"/>
                <a:ea typeface="华文中宋" pitchFamily="2" charset="-122"/>
              </a:rPr>
              <a:t>0</a:t>
            </a:r>
            <a:r>
              <a:rPr lang="zh-CN" altLang="en-US" sz="2400" dirty="0">
                <a:solidFill>
                  <a:srgbClr val="000000"/>
                </a:solidFill>
                <a:latin typeface="Gill Sans MT" pitchFamily="34" charset="0"/>
                <a:ea typeface="华文中宋" pitchFamily="2" charset="-122"/>
              </a:rPr>
              <a:t>总比分获胜</a:t>
            </a:r>
            <a:endParaRPr lang="en-US" altLang="en-US" sz="2400" dirty="0">
              <a:solidFill>
                <a:srgbClr val="000000"/>
              </a:solidFill>
              <a:latin typeface="Gill Sans MT" pitchFamily="34" charset="0"/>
            </a:endParaRPr>
          </a:p>
        </p:txBody>
      </p:sp>
    </p:spTree>
    <p:extLst>
      <p:ext uri="{BB962C8B-B14F-4D97-AF65-F5344CB8AC3E}">
        <p14:creationId xmlns:p14="http://schemas.microsoft.com/office/powerpoint/2010/main" val="2041440138"/>
      </p:ext>
    </p:extLst>
  </p:cSld>
  <p:clrMapOvr>
    <a:masterClrMapping/>
  </p:clrMapOvr>
</p:sld>
</file>

<file path=ppt/theme/theme1.xml><?xml version="1.0" encoding="utf-8"?>
<a:theme xmlns:a="http://schemas.openxmlformats.org/drawingml/2006/main" name="课程PPT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雅黑-Calibri">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课程PPT模板" id="{351F00F9-9781-4493-A8BE-AE75F947CCD5}" vid="{D9AAA92C-2A04-455B-AC88-7D4E4CA3D8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22054</TotalTime>
  <Words>4763</Words>
  <Application>Microsoft Office PowerPoint</Application>
  <PresentationFormat>全屏显示(4:3)</PresentationFormat>
  <Paragraphs>576</Paragraphs>
  <Slides>86</Slides>
  <Notes>10</Notes>
  <HiddenSlides>6</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86</vt:i4>
      </vt:variant>
    </vt:vector>
  </HeadingPairs>
  <TitlesOfParts>
    <vt:vector size="105" baseType="lpstr">
      <vt:lpstr>Gill Sans</vt:lpstr>
      <vt:lpstr>等线</vt:lpstr>
      <vt:lpstr>黑体</vt:lpstr>
      <vt:lpstr>华文中宋</vt:lpstr>
      <vt:lpstr>隶书</vt:lpstr>
      <vt:lpstr>宋体</vt:lpstr>
      <vt:lpstr>微软雅黑</vt:lpstr>
      <vt:lpstr>微软雅黑 Light</vt:lpstr>
      <vt:lpstr>Arial</vt:lpstr>
      <vt:lpstr>Calibri</vt:lpstr>
      <vt:lpstr>Calibri Light</vt:lpstr>
      <vt:lpstr>Consolas</vt:lpstr>
      <vt:lpstr>Corbel</vt:lpstr>
      <vt:lpstr>Gill Sans MT</vt:lpstr>
      <vt:lpstr>Tahoma</vt:lpstr>
      <vt:lpstr>Times New Roman</vt:lpstr>
      <vt:lpstr>Wingdings</vt:lpstr>
      <vt:lpstr>Wingdings 2</vt:lpstr>
      <vt:lpstr>课程PPT模板</vt:lpstr>
      <vt:lpstr>1. 计算机与程序                 </vt:lpstr>
      <vt:lpstr>内容提要</vt:lpstr>
      <vt:lpstr>PowerPoint 演示文稿</vt:lpstr>
      <vt:lpstr>计算模型 - 1</vt:lpstr>
      <vt:lpstr>计算模型 - 2</vt:lpstr>
      <vt:lpstr>计算模型 - 3</vt:lpstr>
      <vt:lpstr>无处不在的计算 - 1</vt:lpstr>
      <vt:lpstr>无处不在的计算 - 2</vt:lpstr>
      <vt:lpstr>无处不在的计算 - 3</vt:lpstr>
      <vt:lpstr>计算科学的“魔术”</vt:lpstr>
      <vt:lpstr>计算机如何理解信息</vt:lpstr>
      <vt:lpstr>信息与数据</vt:lpstr>
      <vt:lpstr>信息在计算机中的表示</vt:lpstr>
      <vt:lpstr>信息在计算机中的表示(续)</vt:lpstr>
      <vt:lpstr>数制：数据的表示方法 (1)</vt:lpstr>
      <vt:lpstr>二进制：数据在计算机中的表示</vt:lpstr>
      <vt:lpstr>思路：进制转换</vt:lpstr>
      <vt:lpstr>练习：进制转换</vt:lpstr>
      <vt:lpstr>十进制整数  非十进制整数</vt:lpstr>
      <vt:lpstr>十进制小数  非十进制小数</vt:lpstr>
      <vt:lpstr>十进制数  非十进制数</vt:lpstr>
      <vt:lpstr>非十进制数  十进制数</vt:lpstr>
      <vt:lpstr>二进制与八进制之间的转换</vt:lpstr>
      <vt:lpstr>二进制与十六进制之间的转换</vt:lpstr>
      <vt:lpstr>计算机硬件体系结构</vt:lpstr>
      <vt:lpstr>RAM计算模型</vt:lpstr>
      <vt:lpstr>冯诺依曼体系结构 (1) </vt:lpstr>
      <vt:lpstr>冯诺依曼体系结构 (2) </vt:lpstr>
      <vt:lpstr>冯诺依曼体系结构 (3) </vt:lpstr>
      <vt:lpstr>冯诺依曼体系结构 (4) </vt:lpstr>
      <vt:lpstr>基本逻辑操作</vt:lpstr>
      <vt:lpstr>冯诺依曼体系结构 (5) </vt:lpstr>
      <vt:lpstr>程序设计简介</vt:lpstr>
      <vt:lpstr>程序是什么？</vt:lpstr>
      <vt:lpstr>Computer Programming</vt:lpstr>
      <vt:lpstr>程序设计语言的发展 (1)</vt:lpstr>
      <vt:lpstr>程序设计语言的发展 (2)</vt:lpstr>
      <vt:lpstr>程序设计语言的发展 (3)</vt:lpstr>
      <vt:lpstr>从高级语言到硬件执行</vt:lpstr>
      <vt:lpstr>从高级语言到硬件执行</vt:lpstr>
      <vt:lpstr>从高级语言到硬件执行</vt:lpstr>
      <vt:lpstr>从高级语言到硬件执行</vt:lpstr>
      <vt:lpstr>从高级语言到硬件执行</vt:lpstr>
      <vt:lpstr>从高级语言到硬件执行</vt:lpstr>
      <vt:lpstr>程序设计语言的发展 (4)</vt:lpstr>
      <vt:lpstr>C/C++程序的基本结构</vt:lpstr>
      <vt:lpstr>C/C++程序的基本结构</vt:lpstr>
      <vt:lpstr>PowerPoint 演示文稿</vt:lpstr>
      <vt:lpstr>PowerPoint 演示文稿</vt:lpstr>
      <vt:lpstr>PowerPoint 演示文稿</vt:lpstr>
      <vt:lpstr>PowerPoint 演示文稿</vt:lpstr>
      <vt:lpstr>PowerPoint 演示文稿</vt:lpstr>
      <vt:lpstr>程序的基本结构</vt:lpstr>
      <vt:lpstr>简单的计算器</vt:lpstr>
      <vt:lpstr>PowerPoint 演示文稿</vt:lpstr>
      <vt:lpstr>程序说明</vt:lpstr>
      <vt:lpstr>程序说明（续）</vt:lpstr>
      <vt:lpstr>程序说明（续）</vt:lpstr>
      <vt:lpstr>输出流对象COUT</vt:lpstr>
      <vt:lpstr>PowerPoint 演示文稿</vt:lpstr>
      <vt:lpstr>PowerPoint 演示文稿</vt:lpstr>
      <vt:lpstr>输入流对象Cin</vt:lpstr>
      <vt:lpstr>PowerPoint 演示文稿</vt:lpstr>
      <vt:lpstr>注释及其重要性</vt:lpstr>
      <vt:lpstr>注释的内容</vt:lpstr>
      <vt:lpstr>算术运算符</vt:lpstr>
      <vt:lpstr>算法简介</vt:lpstr>
      <vt:lpstr>算法和数据结构的概念</vt:lpstr>
      <vt:lpstr>算法设计基本原则</vt:lpstr>
      <vt:lpstr>算法的性质</vt:lpstr>
      <vt:lpstr>算法的组成要素</vt:lpstr>
      <vt:lpstr>程序结构</vt:lpstr>
      <vt:lpstr>顺序结构</vt:lpstr>
      <vt:lpstr>选择结构</vt:lpstr>
      <vt:lpstr>循环结构</vt:lpstr>
      <vt:lpstr>用N-S图描述算法</vt:lpstr>
      <vt:lpstr>N-S的特点：</vt:lpstr>
      <vt:lpstr>用N-S图表示的求n!的算法</vt:lpstr>
      <vt:lpstr>用伪代码表示求5！的算法</vt:lpstr>
      <vt:lpstr>伪码具有下述特点：</vt:lpstr>
      <vt:lpstr>计算机解题</vt:lpstr>
      <vt:lpstr>解题步骤</vt:lpstr>
      <vt:lpstr>举例：十一早晨要去天安门广场看升旗，从人民大学出发，如何去最好？</vt:lpstr>
      <vt:lpstr>计算机解题步骤</vt:lpstr>
      <vt:lpstr>举例：兑换外币</vt:lpstr>
      <vt:lpstr>本节课后任务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程序设计 I</dc:title>
  <dc:creator>sun hui</dc:creator>
  <cp:lastModifiedBy>Hui Sun</cp:lastModifiedBy>
  <cp:revision>544</cp:revision>
  <dcterms:created xsi:type="dcterms:W3CDTF">2020-10-14T02:47:39Z</dcterms:created>
  <dcterms:modified xsi:type="dcterms:W3CDTF">2024-09-08T14:18:35Z</dcterms:modified>
</cp:coreProperties>
</file>